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99" r:id="rId2"/>
    <p:sldId id="274" r:id="rId3"/>
    <p:sldId id="285" r:id="rId4"/>
    <p:sldId id="269" r:id="rId5"/>
    <p:sldId id="280" r:id="rId6"/>
    <p:sldId id="268" r:id="rId7"/>
    <p:sldId id="282" r:id="rId8"/>
    <p:sldId id="283" r:id="rId9"/>
    <p:sldId id="277" r:id="rId10"/>
    <p:sldId id="300" r:id="rId11"/>
    <p:sldId id="281" r:id="rId12"/>
    <p:sldId id="279" r:id="rId13"/>
    <p:sldId id="271" r:id="rId14"/>
    <p:sldId id="266" r:id="rId15"/>
    <p:sldId id="270" r:id="rId16"/>
    <p:sldId id="288" r:id="rId17"/>
    <p:sldId id="301" r:id="rId18"/>
    <p:sldId id="293" r:id="rId19"/>
    <p:sldId id="260" r:id="rId20"/>
    <p:sldId id="267" r:id="rId21"/>
    <p:sldId id="287" r:id="rId22"/>
    <p:sldId id="298" r:id="rId23"/>
    <p:sldId id="296" r:id="rId24"/>
    <p:sldId id="295" r:id="rId25"/>
    <p:sldId id="2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Mormann" initials="RM" lastIdx="1" clrIdx="0">
    <p:extLst>
      <p:ext uri="{19B8F6BF-5375-455C-9EA6-DF929625EA0E}">
        <p15:presenceInfo xmlns:p15="http://schemas.microsoft.com/office/powerpoint/2012/main" userId="S::bobm@blueworksstudios.com::b37f5f8d-f5e0-4ba1-9e8a-3dcd0656ca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85C8"/>
    <a:srgbClr val="3082C9"/>
    <a:srgbClr val="005895"/>
    <a:srgbClr val="00B0F0"/>
    <a:srgbClr val="1C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58"/>
    <p:restoredTop sz="84218"/>
  </p:normalViewPr>
  <p:slideViewPr>
    <p:cSldViewPr snapToGrid="0" snapToObjects="1" showGuides="1">
      <p:cViewPr varScale="1">
        <p:scale>
          <a:sx n="107" d="100"/>
          <a:sy n="107" d="100"/>
        </p:scale>
        <p:origin x="1864" y="160"/>
      </p:cViewPr>
      <p:guideLst>
        <p:guide orient="horz" pos="2160"/>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61" d="100"/>
          <a:sy n="161" d="100"/>
        </p:scale>
        <p:origin x="3080"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Bushels/Acre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2014 – 1.6 billion total bushels</c:v>
                </c:pt>
                <c:pt idx="1">
                  <c:v>1990 – 934.4 million total bushels</c:v>
                </c:pt>
              </c:strCache>
            </c:strRef>
          </c:cat>
          <c:val>
            <c:numRef>
              <c:f>Sheet1!$B$2:$B$3</c:f>
              <c:numCache>
                <c:formatCode>General</c:formatCode>
                <c:ptCount val="2"/>
                <c:pt idx="0">
                  <c:v>179</c:v>
                </c:pt>
                <c:pt idx="1">
                  <c:v>128</c:v>
                </c:pt>
              </c:numCache>
            </c:numRef>
          </c:val>
          <c:extLst>
            <c:ext xmlns:c16="http://schemas.microsoft.com/office/drawing/2014/chart" uri="{C3380CC4-5D6E-409C-BE32-E72D297353CC}">
              <c16:uniqueId val="{00000000-8370-5540-B543-0405F45052E8}"/>
            </c:ext>
          </c:extLst>
        </c:ser>
        <c:dLbls>
          <c:dLblPos val="ctr"/>
          <c:showLegendKey val="0"/>
          <c:showVal val="1"/>
          <c:showCatName val="0"/>
          <c:showSerName val="0"/>
          <c:showPercent val="0"/>
          <c:showBubbleSize val="0"/>
        </c:dLbls>
        <c:gapWidth val="150"/>
        <c:overlap val="100"/>
        <c:axId val="1249919199"/>
        <c:axId val="1231968543"/>
      </c:barChart>
      <c:catAx>
        <c:axId val="1249919199"/>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231968543"/>
        <c:crosses val="autoZero"/>
        <c:auto val="1"/>
        <c:lblAlgn val="ctr"/>
        <c:lblOffset val="100"/>
        <c:noMultiLvlLbl val="0"/>
      </c:catAx>
      <c:valAx>
        <c:axId val="12319685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lumMod val="60000"/>
                    <a:lumOff val="40000"/>
                  </a:schemeClr>
                </a:solidFill>
                <a:latin typeface="+mn-lt"/>
                <a:ea typeface="+mn-ea"/>
                <a:cs typeface="+mn-cs"/>
              </a:defRPr>
            </a:pPr>
            <a:endParaRPr lang="en-US"/>
          </a:p>
        </c:txPr>
        <c:crossAx val="1249919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A7093-9A35-1F4F-9CC0-541D0ACA71C8}" type="datetimeFigureOut">
              <a:rPr lang="en-US" smtClean="0"/>
              <a:t>12/30/20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DA4420-6D76-044B-82AA-8CF8CA59E946}" type="slidenum">
              <a:rPr lang="en-US" smtClean="0"/>
              <a:t>‹#›</a:t>
            </a:fld>
            <a:endParaRPr lang="en-US"/>
          </a:p>
        </p:txBody>
      </p:sp>
    </p:spTree>
    <p:extLst>
      <p:ext uri="{BB962C8B-B14F-4D97-AF65-F5344CB8AC3E}">
        <p14:creationId xmlns:p14="http://schemas.microsoft.com/office/powerpoint/2010/main" val="349952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kenoshapotato.com/Potato_Production_USA.htm#:~:text=Farmers%20are%20harvesting%20between%2024%2C500,fertilizers%20are%20not%20very%20differe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A4420-6D76-044B-82AA-8CF8CA59E946}" type="slidenum">
              <a:rPr lang="en-US" smtClean="0"/>
              <a:t>1</a:t>
            </a:fld>
            <a:endParaRPr lang="en-US"/>
          </a:p>
        </p:txBody>
      </p:sp>
    </p:spTree>
    <p:extLst>
      <p:ext uri="{BB962C8B-B14F-4D97-AF65-F5344CB8AC3E}">
        <p14:creationId xmlns:p14="http://schemas.microsoft.com/office/powerpoint/2010/main" val="164661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10</a:t>
            </a:fld>
            <a:endParaRPr lang="zh-CN" altLang="en-US"/>
          </a:p>
        </p:txBody>
      </p:sp>
    </p:spTree>
    <p:extLst>
      <p:ext uri="{BB962C8B-B14F-4D97-AF65-F5344CB8AC3E}">
        <p14:creationId xmlns:p14="http://schemas.microsoft.com/office/powerpoint/2010/main" val="3010200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For the last several months, we have been working on the final design of Valmont’s first company-owned solar field. This one-megawatt facility will cover four acres and supply 10% of the Valley Campus’s electrical demand. This project will also use Valmont designed tracking technology made by Convert Italia, a Valmont Company. When complete at the close of 2020 Valmont’s Valley Campus will be operating the largest privately owned solar field in Nebraska to date.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We also recently acquired </a:t>
            </a:r>
            <a:r>
              <a:rPr lang="en-US" sz="1200" b="0" i="0" kern="1200" dirty="0">
                <a:solidFill>
                  <a:schemeClr val="tx1"/>
                </a:solidFill>
                <a:effectLst/>
                <a:latin typeface="Arial" panose="020B0604020202020204" pitchFamily="34" charset="0"/>
                <a:ea typeface="+mn-ea"/>
                <a:cs typeface="Arial" panose="020B0604020202020204" pitchFamily="34" charset="0"/>
              </a:rPr>
              <a:t>a majority stake in </a:t>
            </a:r>
            <a:r>
              <a:rPr lang="en-US" sz="1200" b="0" i="0" kern="1200" dirty="0" err="1">
                <a:solidFill>
                  <a:schemeClr val="tx1"/>
                </a:solidFill>
                <a:effectLst/>
                <a:latin typeface="Arial" panose="020B0604020202020204" pitchFamily="34" charset="0"/>
                <a:ea typeface="+mn-ea"/>
                <a:cs typeface="Arial" panose="020B0604020202020204" pitchFamily="34" charset="0"/>
              </a:rPr>
              <a:t>Solbras</a:t>
            </a:r>
            <a:r>
              <a:rPr lang="en-US" sz="1200" b="0" i="0" kern="1200" dirty="0">
                <a:solidFill>
                  <a:schemeClr val="tx1"/>
                </a:solidFill>
                <a:effectLst/>
                <a:latin typeface="Arial" panose="020B0604020202020204" pitchFamily="34" charset="0"/>
                <a:ea typeface="+mn-ea"/>
                <a:cs typeface="Arial" panose="020B0604020202020204" pitchFamily="34" charset="0"/>
              </a:rPr>
              <a:t> – </a:t>
            </a:r>
            <a:r>
              <a:rPr lang="en-US" sz="1200" b="0" i="0" kern="1200" dirty="0" err="1">
                <a:solidFill>
                  <a:schemeClr val="tx1"/>
                </a:solidFill>
                <a:effectLst/>
                <a:latin typeface="Arial" panose="020B0604020202020204" pitchFamily="34" charset="0"/>
                <a:ea typeface="+mn-ea"/>
                <a:cs typeface="Arial" panose="020B0604020202020204" pitchFamily="34" charset="0"/>
              </a:rPr>
              <a:t>Energia</a:t>
            </a:r>
            <a:r>
              <a:rPr lang="en-US" sz="1200" b="0" i="0" kern="1200" dirty="0">
                <a:solidFill>
                  <a:schemeClr val="tx1"/>
                </a:solidFill>
                <a:effectLst/>
                <a:latin typeface="Arial" panose="020B0604020202020204" pitchFamily="34" charset="0"/>
                <a:ea typeface="+mn-ea"/>
                <a:cs typeface="Arial" panose="020B0604020202020204" pitchFamily="34" charset="0"/>
              </a:rPr>
              <a:t> Solar do </a:t>
            </a:r>
            <a:r>
              <a:rPr lang="en-US" sz="1200" b="0" i="0" kern="1200" dirty="0" err="1">
                <a:solidFill>
                  <a:schemeClr val="tx1"/>
                </a:solidFill>
                <a:effectLst/>
                <a:latin typeface="Arial" panose="020B0604020202020204" pitchFamily="34" charset="0"/>
                <a:ea typeface="+mn-ea"/>
                <a:cs typeface="Arial" panose="020B0604020202020204" pitchFamily="34" charset="0"/>
              </a:rPr>
              <a:t>Brasil</a:t>
            </a:r>
            <a:r>
              <a:rPr lang="en-US" sz="1200" b="0" i="0" kern="1200" dirty="0">
                <a:solidFill>
                  <a:schemeClr val="tx1"/>
                </a:solidFill>
                <a:effectLst/>
                <a:latin typeface="Arial" panose="020B0604020202020204" pitchFamily="34" charset="0"/>
                <a:ea typeface="+mn-ea"/>
                <a:cs typeface="Arial" panose="020B0604020202020204" pitchFamily="34" charset="0"/>
              </a:rPr>
              <a:t>, a leader in the photovoltaic (PV) energy sector. This acquisition allows us to expand our product offerings to include not only the most durable and advanced pivots available, but also a sustainable, low-cost energy source to provide power to them, with Valmont </a:t>
            </a:r>
            <a:r>
              <a:rPr lang="en-US" sz="1200" b="0" i="0" kern="1200" dirty="0" err="1">
                <a:solidFill>
                  <a:schemeClr val="tx1"/>
                </a:solidFill>
                <a:effectLst/>
                <a:latin typeface="Arial" panose="020B0604020202020204" pitchFamily="34" charset="0"/>
                <a:ea typeface="+mn-ea"/>
                <a:cs typeface="Arial" panose="020B0604020202020204" pitchFamily="34" charset="0"/>
              </a:rPr>
              <a:t>Solar</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TM</a:t>
            </a:r>
            <a:r>
              <a:rPr lang="en-US" sz="1200" b="0" i="0" kern="1200" dirty="0">
                <a:solidFill>
                  <a:schemeClr val="tx1"/>
                </a:solidFill>
                <a:effectLst/>
                <a:latin typeface="Arial" panose="020B0604020202020204" pitchFamily="34" charset="0"/>
                <a:ea typeface="+mn-ea"/>
                <a:cs typeface="Arial" panose="020B0604020202020204" pitchFamily="34" charset="0"/>
              </a:rPr>
              <a:t> Solutions.</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11</a:t>
            </a:fld>
            <a:endParaRPr lang="zh-CN" altLang="en-US"/>
          </a:p>
        </p:txBody>
      </p:sp>
    </p:spTree>
    <p:extLst>
      <p:ext uri="{BB962C8B-B14F-4D97-AF65-F5344CB8AC3E}">
        <p14:creationId xmlns:p14="http://schemas.microsoft.com/office/powerpoint/2010/main" val="2406605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We also realize that sustainability extends into how we operate our own business.</a:t>
            </a:r>
          </a:p>
          <a:p>
            <a:r>
              <a:rPr lang="en-US" sz="1200" kern="1200" dirty="0">
                <a:solidFill>
                  <a:schemeClr val="tx1"/>
                </a:solidFill>
                <a:effectLst/>
                <a:latin typeface="Arial" panose="020B0604020202020204" pitchFamily="34" charset="0"/>
                <a:ea typeface="+mn-ea"/>
                <a:cs typeface="Arial" panose="020B0604020202020204" pitchFamily="34" charset="0"/>
              </a:rPr>
              <a:t>In 2019 we achieved several significant milestones: </a:t>
            </a:r>
          </a:p>
          <a:p>
            <a:pPr lvl="0"/>
            <a:r>
              <a:rPr lang="en-US" sz="1200" kern="1200" dirty="0">
                <a:solidFill>
                  <a:schemeClr val="tx1"/>
                </a:solidFill>
                <a:effectLst/>
                <a:latin typeface="Arial" panose="020B0604020202020204" pitchFamily="34" charset="0"/>
                <a:ea typeface="+mn-ea"/>
                <a:cs typeface="Arial" panose="020B0604020202020204" pitchFamily="34" charset="0"/>
              </a:rPr>
              <a:t>Established first global electricity goal to reduce our global electricity consumption by 8% over two years </a:t>
            </a:r>
          </a:p>
          <a:p>
            <a:pPr lvl="0"/>
            <a:r>
              <a:rPr lang="en-US" sz="1200" kern="1200" dirty="0">
                <a:solidFill>
                  <a:schemeClr val="tx1"/>
                </a:solidFill>
                <a:effectLst/>
                <a:latin typeface="Arial" panose="020B0604020202020204" pitchFamily="34" charset="0"/>
                <a:ea typeface="+mn-ea"/>
                <a:cs typeface="Arial" panose="020B0604020202020204" pitchFamily="34" charset="0"/>
              </a:rPr>
              <a:t>We were awarded the Nebraska Recycling Council Member of the Year for our outstanding efforts to promote recycling in Nebraska</a:t>
            </a:r>
          </a:p>
          <a:p>
            <a:pPr lvl="0"/>
            <a:r>
              <a:rPr lang="en-US" sz="1200" kern="1200" dirty="0">
                <a:solidFill>
                  <a:schemeClr val="tx1"/>
                </a:solidFill>
                <a:effectLst/>
                <a:latin typeface="Arial" panose="020B0604020202020204" pitchFamily="34" charset="0"/>
                <a:ea typeface="+mn-ea"/>
                <a:cs typeface="Arial" panose="020B0604020202020204" pitchFamily="34" charset="0"/>
              </a:rPr>
              <a:t>Recognized our Jasper, TN, manufacturing facility with the 2019 Sustainability Award for dramatic improvements in key sustainability and employee engagement metrics </a:t>
            </a:r>
            <a:r>
              <a:rPr lang="en-US" sz="1200" b="1" kern="1200" dirty="0">
                <a:solidFill>
                  <a:schemeClr val="tx1"/>
                </a:solidFill>
                <a:effectLst/>
                <a:latin typeface="Arial" panose="020B0604020202020204" pitchFamily="34" charset="0"/>
                <a:ea typeface="+mn-ea"/>
                <a:cs typeface="Arial" panose="020B0604020202020204" pitchFamily="34" charset="0"/>
              </a:rPr>
              <a:t>(Who recognized the Jasper location?)</a:t>
            </a:r>
          </a:p>
          <a:p>
            <a:pPr lvl="0"/>
            <a:r>
              <a:rPr lang="en-US" sz="1200" kern="1200" dirty="0">
                <a:solidFill>
                  <a:schemeClr val="tx1"/>
                </a:solidFill>
                <a:effectLst/>
                <a:latin typeface="Arial" panose="020B0604020202020204" pitchFamily="34" charset="0"/>
                <a:ea typeface="+mn-ea"/>
                <a:cs typeface="Arial" panose="020B0604020202020204" pitchFamily="34" charset="0"/>
              </a:rPr>
              <a:t>Launched an electric vehicle program to replace more than 100 gas-powered vehicles at our largest manufacturing facility by 2021</a:t>
            </a:r>
          </a:p>
          <a:p>
            <a:pPr lvl="0"/>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12</a:t>
            </a:fld>
            <a:endParaRPr lang="zh-CN" altLang="en-US"/>
          </a:p>
        </p:txBody>
      </p:sp>
    </p:spTree>
    <p:extLst>
      <p:ext uri="{BB962C8B-B14F-4D97-AF65-F5344CB8AC3E}">
        <p14:creationId xmlns:p14="http://schemas.microsoft.com/office/powerpoint/2010/main" val="191864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For the last several months, we have been working on the final design of Valmont’s first company-owned solar field. This one-megawatt facility will cover four acres and supply 10% of the Valley Campus’s electrical demand. This project will also use Valmont designed tracking technology made by Convert Italia, a Valmont Company. When complete at the close of 2020 Valmont’s Valley Campus will be operating the largest privately owned solar field in Nebraska to date.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We also recently acquired </a:t>
            </a:r>
            <a:r>
              <a:rPr lang="en-US" sz="1200" b="0" i="0" kern="1200" dirty="0">
                <a:solidFill>
                  <a:schemeClr val="tx1"/>
                </a:solidFill>
                <a:effectLst/>
                <a:latin typeface="Arial" panose="020B0604020202020204" pitchFamily="34" charset="0"/>
                <a:ea typeface="+mn-ea"/>
                <a:cs typeface="Arial" panose="020B0604020202020204" pitchFamily="34" charset="0"/>
              </a:rPr>
              <a:t>a majority stake in </a:t>
            </a:r>
            <a:r>
              <a:rPr lang="en-US" sz="1200" b="0" i="0" kern="1200" dirty="0" err="1">
                <a:solidFill>
                  <a:schemeClr val="tx1"/>
                </a:solidFill>
                <a:effectLst/>
                <a:latin typeface="Arial" panose="020B0604020202020204" pitchFamily="34" charset="0"/>
                <a:ea typeface="+mn-ea"/>
                <a:cs typeface="Arial" panose="020B0604020202020204" pitchFamily="34" charset="0"/>
              </a:rPr>
              <a:t>Solbras</a:t>
            </a:r>
            <a:r>
              <a:rPr lang="en-US" sz="1200" b="0" i="0" kern="1200" dirty="0">
                <a:solidFill>
                  <a:schemeClr val="tx1"/>
                </a:solidFill>
                <a:effectLst/>
                <a:latin typeface="Arial" panose="020B0604020202020204" pitchFamily="34" charset="0"/>
                <a:ea typeface="+mn-ea"/>
                <a:cs typeface="Arial" panose="020B0604020202020204" pitchFamily="34" charset="0"/>
              </a:rPr>
              <a:t> – </a:t>
            </a:r>
            <a:r>
              <a:rPr lang="en-US" sz="1200" b="0" i="0" kern="1200" dirty="0" err="1">
                <a:solidFill>
                  <a:schemeClr val="tx1"/>
                </a:solidFill>
                <a:effectLst/>
                <a:latin typeface="Arial" panose="020B0604020202020204" pitchFamily="34" charset="0"/>
                <a:ea typeface="+mn-ea"/>
                <a:cs typeface="Arial" panose="020B0604020202020204" pitchFamily="34" charset="0"/>
              </a:rPr>
              <a:t>Energia</a:t>
            </a:r>
            <a:r>
              <a:rPr lang="en-US" sz="1200" b="0" i="0" kern="1200" dirty="0">
                <a:solidFill>
                  <a:schemeClr val="tx1"/>
                </a:solidFill>
                <a:effectLst/>
                <a:latin typeface="Arial" panose="020B0604020202020204" pitchFamily="34" charset="0"/>
                <a:ea typeface="+mn-ea"/>
                <a:cs typeface="Arial" panose="020B0604020202020204" pitchFamily="34" charset="0"/>
              </a:rPr>
              <a:t> Solar do </a:t>
            </a:r>
            <a:r>
              <a:rPr lang="en-US" sz="1200" b="0" i="0" kern="1200" dirty="0" err="1">
                <a:solidFill>
                  <a:schemeClr val="tx1"/>
                </a:solidFill>
                <a:effectLst/>
                <a:latin typeface="Arial" panose="020B0604020202020204" pitchFamily="34" charset="0"/>
                <a:ea typeface="+mn-ea"/>
                <a:cs typeface="Arial" panose="020B0604020202020204" pitchFamily="34" charset="0"/>
              </a:rPr>
              <a:t>Brasil</a:t>
            </a:r>
            <a:r>
              <a:rPr lang="en-US" sz="1200" b="0" i="0" kern="1200" dirty="0">
                <a:solidFill>
                  <a:schemeClr val="tx1"/>
                </a:solidFill>
                <a:effectLst/>
                <a:latin typeface="Arial" panose="020B0604020202020204" pitchFamily="34" charset="0"/>
                <a:ea typeface="+mn-ea"/>
                <a:cs typeface="Arial" panose="020B0604020202020204" pitchFamily="34" charset="0"/>
              </a:rPr>
              <a:t>, a leader in the photovoltaic (PV) energy sector. This acquisition allows us to expand our product offerings to include not only the most durable and advanced pivots available, but also a sustainable, low-cost energy source to provide power to them, with Valmont </a:t>
            </a:r>
            <a:r>
              <a:rPr lang="en-US" sz="1200" b="0" i="0" kern="1200" dirty="0" err="1">
                <a:solidFill>
                  <a:schemeClr val="tx1"/>
                </a:solidFill>
                <a:effectLst/>
                <a:latin typeface="Arial" panose="020B0604020202020204" pitchFamily="34" charset="0"/>
                <a:ea typeface="+mn-ea"/>
                <a:cs typeface="Arial" panose="020B0604020202020204" pitchFamily="34" charset="0"/>
              </a:rPr>
              <a:t>Solar</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TM</a:t>
            </a:r>
            <a:r>
              <a:rPr lang="en-US" sz="1200" b="0" i="0" kern="1200" dirty="0">
                <a:solidFill>
                  <a:schemeClr val="tx1"/>
                </a:solidFill>
                <a:effectLst/>
                <a:latin typeface="Arial" panose="020B0604020202020204" pitchFamily="34" charset="0"/>
                <a:ea typeface="+mn-ea"/>
                <a:cs typeface="Arial" panose="020B0604020202020204" pitchFamily="34" charset="0"/>
              </a:rPr>
              <a:t> Solutions.</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13</a:t>
            </a:fld>
            <a:endParaRPr lang="zh-CN" altLang="en-US"/>
          </a:p>
        </p:txBody>
      </p:sp>
    </p:spTree>
    <p:extLst>
      <p:ext uri="{BB962C8B-B14F-4D97-AF65-F5344CB8AC3E}">
        <p14:creationId xmlns:p14="http://schemas.microsoft.com/office/powerpoint/2010/main" val="172315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Even before the </a:t>
            </a:r>
            <a:r>
              <a:rPr lang="en-US" sz="1200" kern="1200" dirty="0" err="1">
                <a:solidFill>
                  <a:schemeClr val="tx1"/>
                </a:solidFill>
                <a:effectLst/>
                <a:latin typeface="Arial" panose="020B0604020202020204" pitchFamily="34" charset="0"/>
                <a:ea typeface="+mn-ea"/>
                <a:cs typeface="Arial" panose="020B0604020202020204" pitchFamily="34" charset="0"/>
              </a:rPr>
              <a:t>agtech</a:t>
            </a:r>
            <a:r>
              <a:rPr lang="en-US" sz="1200" kern="1200" dirty="0">
                <a:solidFill>
                  <a:schemeClr val="tx1"/>
                </a:solidFill>
                <a:effectLst/>
                <a:latin typeface="Arial" panose="020B0604020202020204" pitchFamily="34" charset="0"/>
                <a:ea typeface="+mn-ea"/>
                <a:cs typeface="Arial" panose="020B0604020202020204" pitchFamily="34" charset="0"/>
              </a:rPr>
              <a:t> revolution we’re currently experiencing, this graph shows that growers have been using less water: 3,800 gallons per bushel of corn in 1990, down to 2,300 gallons in 2014.</a:t>
            </a:r>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14</a:t>
            </a:fld>
            <a:endParaRPr lang="zh-CN" altLang="en-US"/>
          </a:p>
        </p:txBody>
      </p:sp>
    </p:spTree>
    <p:extLst>
      <p:ext uri="{BB962C8B-B14F-4D97-AF65-F5344CB8AC3E}">
        <p14:creationId xmlns:p14="http://schemas.microsoft.com/office/powerpoint/2010/main" val="115769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Even before the </a:t>
            </a:r>
            <a:r>
              <a:rPr lang="en-US" sz="1200" kern="1200" dirty="0" err="1">
                <a:solidFill>
                  <a:schemeClr val="tx1"/>
                </a:solidFill>
                <a:effectLst/>
                <a:latin typeface="Arial" panose="020B0604020202020204" pitchFamily="34" charset="0"/>
                <a:ea typeface="+mn-ea"/>
                <a:cs typeface="Arial" panose="020B0604020202020204" pitchFamily="34" charset="0"/>
              </a:rPr>
              <a:t>agtech</a:t>
            </a:r>
            <a:r>
              <a:rPr lang="en-US" sz="1200" kern="1200" dirty="0">
                <a:solidFill>
                  <a:schemeClr val="tx1"/>
                </a:solidFill>
                <a:effectLst/>
                <a:latin typeface="Arial" panose="020B0604020202020204" pitchFamily="34" charset="0"/>
                <a:ea typeface="+mn-ea"/>
                <a:cs typeface="Arial" panose="020B0604020202020204" pitchFamily="34" charset="0"/>
              </a:rPr>
              <a:t> revolution we’re currently experiencing, this graph shows that growers have been using less water: 3,800 gallons per bushel of corn in 1990, down to 2,300 gallons in 2014.</a:t>
            </a:r>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15</a:t>
            </a:fld>
            <a:endParaRPr lang="zh-CN" altLang="en-US"/>
          </a:p>
        </p:txBody>
      </p:sp>
    </p:spTree>
    <p:extLst>
      <p:ext uri="{BB962C8B-B14F-4D97-AF65-F5344CB8AC3E}">
        <p14:creationId xmlns:p14="http://schemas.microsoft.com/office/powerpoint/2010/main" val="3972700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16</a:t>
            </a:fld>
            <a:endParaRPr lang="zh-CN" altLang="en-US"/>
          </a:p>
        </p:txBody>
      </p:sp>
    </p:spTree>
    <p:extLst>
      <p:ext uri="{BB962C8B-B14F-4D97-AF65-F5344CB8AC3E}">
        <p14:creationId xmlns:p14="http://schemas.microsoft.com/office/powerpoint/2010/main" val="3959948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Future of Ag Sustainability</a:t>
            </a: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Sustainability through Data</a:t>
            </a:r>
          </a:p>
          <a:p>
            <a:r>
              <a:rPr lang="en-US" sz="1200" kern="1200" dirty="0">
                <a:solidFill>
                  <a:schemeClr val="tx1"/>
                </a:solidFill>
                <a:effectLst/>
                <a:latin typeface="Arial" panose="020B0604020202020204" pitchFamily="34" charset="0"/>
                <a:ea typeface="+mn-ea"/>
                <a:cs typeface="Arial" panose="020B0604020202020204" pitchFamily="34" charset="0"/>
              </a:rPr>
              <a:t>Sustainability thru Precision</a:t>
            </a:r>
          </a:p>
          <a:p>
            <a:r>
              <a:rPr lang="en-US" sz="1200" kern="1200" dirty="0">
                <a:solidFill>
                  <a:schemeClr val="tx1"/>
                </a:solidFill>
                <a:effectLst/>
                <a:latin typeface="Arial" panose="020B0604020202020204" pitchFamily="34" charset="0"/>
                <a:ea typeface="+mn-ea"/>
                <a:cs typeface="Arial" panose="020B0604020202020204" pitchFamily="34" charset="0"/>
              </a:rPr>
              <a:t>Sustainability thru Detection</a:t>
            </a:r>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17</a:t>
            </a:fld>
            <a:endParaRPr lang="zh-CN" altLang="en-US"/>
          </a:p>
        </p:txBody>
      </p:sp>
    </p:spTree>
    <p:extLst>
      <p:ext uri="{BB962C8B-B14F-4D97-AF65-F5344CB8AC3E}">
        <p14:creationId xmlns:p14="http://schemas.microsoft.com/office/powerpoint/2010/main" val="2097008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rgbClr val="FF0000"/>
                </a:solidFill>
                <a:effectLst/>
                <a:latin typeface="Arial" panose="020B0604020202020204" pitchFamily="34" charset="0"/>
                <a:ea typeface="+mn-ea"/>
                <a:cs typeface="Arial" panose="020B0604020202020204" pitchFamily="34" charset="0"/>
              </a:rPr>
              <a:t>Improved performance requires more complete, real-time</a:t>
            </a:r>
            <a:r>
              <a:rPr lang="en-US" sz="1200" kern="1200" baseline="0" dirty="0">
                <a:solidFill>
                  <a:srgbClr val="FF0000"/>
                </a:solidFill>
                <a:effectLst/>
                <a:latin typeface="Arial" panose="020B0604020202020204" pitchFamily="34" charset="0"/>
                <a:ea typeface="+mn-ea"/>
                <a:cs typeface="Arial" panose="020B0604020202020204" pitchFamily="34" charset="0"/>
              </a:rPr>
              <a:t> data from the three main areas of the ag ecosystem: Equipment, Environmental and Agronomy. </a:t>
            </a:r>
          </a:p>
          <a:p>
            <a:r>
              <a:rPr lang="en-US" sz="1200" kern="1200" dirty="0">
                <a:solidFill>
                  <a:srgbClr val="FF0000"/>
                </a:solidFill>
                <a:effectLst/>
                <a:latin typeface="Arial" panose="020B0604020202020204" pitchFamily="34" charset="0"/>
                <a:ea typeface="+mn-ea"/>
                <a:cs typeface="Arial" panose="020B0604020202020204" pitchFamily="34" charset="0"/>
              </a:rPr>
              <a:t>In the end, combined</a:t>
            </a:r>
            <a:r>
              <a:rPr lang="en-US" sz="1200" kern="1200" baseline="0" dirty="0">
                <a:solidFill>
                  <a:srgbClr val="FF0000"/>
                </a:solidFill>
                <a:effectLst/>
                <a:latin typeface="Arial" panose="020B0604020202020204" pitchFamily="34" charset="0"/>
                <a:ea typeface="+mn-ea"/>
                <a:cs typeface="Arial" panose="020B0604020202020204" pitchFamily="34" charset="0"/>
              </a:rPr>
              <a:t> data will </a:t>
            </a:r>
            <a:r>
              <a:rPr lang="en-US" sz="1200" kern="1200" dirty="0">
                <a:solidFill>
                  <a:srgbClr val="FF0000"/>
                </a:solidFill>
                <a:effectLst/>
                <a:latin typeface="Arial" panose="020B0604020202020204" pitchFamily="34" charset="0"/>
                <a:ea typeface="+mn-ea"/>
                <a:cs typeface="Arial" panose="020B0604020202020204" pitchFamily="34" charset="0"/>
              </a:rPr>
              <a:t>enable us to better:</a:t>
            </a:r>
          </a:p>
          <a:p>
            <a:r>
              <a:rPr lang="en-US" sz="1200" kern="1200" dirty="0">
                <a:solidFill>
                  <a:srgbClr val="FF0000"/>
                </a:solidFill>
                <a:effectLst/>
                <a:latin typeface="Arial" panose="020B0604020202020204" pitchFamily="34" charset="0"/>
                <a:ea typeface="+mn-ea"/>
                <a:cs typeface="Arial" panose="020B0604020202020204" pitchFamily="34" charset="0"/>
              </a:rPr>
              <a:t>Understand processes that link water, energy, and carbon cycles, or</a:t>
            </a:r>
            <a:r>
              <a:rPr lang="en-US" sz="1200" kern="1200" baseline="0" dirty="0">
                <a:solidFill>
                  <a:srgbClr val="FF0000"/>
                </a:solidFill>
                <a:effectLst/>
                <a:latin typeface="Arial" panose="020B0604020202020204" pitchFamily="34" charset="0"/>
                <a:ea typeface="+mn-ea"/>
                <a:cs typeface="Arial" panose="020B0604020202020204" pitchFamily="34" charset="0"/>
              </a:rPr>
              <a:t> e</a:t>
            </a:r>
            <a:r>
              <a:rPr lang="en-US" sz="1200" kern="1200" dirty="0">
                <a:solidFill>
                  <a:srgbClr val="FF0000"/>
                </a:solidFill>
                <a:effectLst/>
                <a:latin typeface="Arial" panose="020B0604020202020204" pitchFamily="34" charset="0"/>
                <a:ea typeface="+mn-ea"/>
                <a:cs typeface="Arial" panose="020B0604020202020204" pitchFamily="34" charset="0"/>
              </a:rPr>
              <a:t>stimate water variations at the surface, while being able to</a:t>
            </a:r>
            <a:r>
              <a:rPr lang="en-US" sz="1200" kern="1200" baseline="0" dirty="0">
                <a:solidFill>
                  <a:srgbClr val="FF0000"/>
                </a:solidFill>
                <a:effectLst/>
                <a:latin typeface="Arial" panose="020B0604020202020204" pitchFamily="34" charset="0"/>
                <a:ea typeface="+mn-ea"/>
                <a:cs typeface="Arial" panose="020B0604020202020204" pitchFamily="34" charset="0"/>
              </a:rPr>
              <a:t> e</a:t>
            </a:r>
            <a:r>
              <a:rPr lang="en-US" sz="1200" kern="1200" dirty="0">
                <a:solidFill>
                  <a:srgbClr val="FF0000"/>
                </a:solidFill>
                <a:effectLst/>
                <a:latin typeface="Arial" panose="020B0604020202020204" pitchFamily="34" charset="0"/>
                <a:ea typeface="+mn-ea"/>
                <a:cs typeface="Arial" panose="020B0604020202020204" pitchFamily="34" charset="0"/>
              </a:rPr>
              <a:t>nhance irrigation forecasting in order to</a:t>
            </a:r>
            <a:r>
              <a:rPr lang="en-US" sz="1200" kern="1200" baseline="0" dirty="0">
                <a:solidFill>
                  <a:srgbClr val="FF0000"/>
                </a:solidFill>
                <a:effectLst/>
                <a:latin typeface="Arial" panose="020B0604020202020204" pitchFamily="34" charset="0"/>
                <a:ea typeface="+mn-ea"/>
                <a:cs typeface="Arial" panose="020B0604020202020204" pitchFamily="34" charset="0"/>
              </a:rPr>
              <a:t> d</a:t>
            </a:r>
            <a:r>
              <a:rPr lang="en-US" sz="1200" kern="1200" dirty="0">
                <a:solidFill>
                  <a:srgbClr val="FF0000"/>
                </a:solidFill>
                <a:effectLst/>
                <a:latin typeface="Arial" panose="020B0604020202020204" pitchFamily="34" charset="0"/>
                <a:ea typeface="+mn-ea"/>
                <a:cs typeface="Arial" panose="020B0604020202020204" pitchFamily="34" charset="0"/>
              </a:rPr>
              <a:t>evelop improved predictions around pest and disease.</a:t>
            </a:r>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18</a:t>
            </a:fld>
            <a:endParaRPr lang="zh-CN" altLang="en-US"/>
          </a:p>
        </p:txBody>
      </p:sp>
    </p:spTree>
    <p:extLst>
      <p:ext uri="{BB962C8B-B14F-4D97-AF65-F5344CB8AC3E}">
        <p14:creationId xmlns:p14="http://schemas.microsoft.com/office/powerpoint/2010/main" val="288807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19</a:t>
            </a:fld>
            <a:endParaRPr lang="zh-CN" altLang="en-US"/>
          </a:p>
        </p:txBody>
      </p:sp>
    </p:spTree>
    <p:extLst>
      <p:ext uri="{BB962C8B-B14F-4D97-AF65-F5344CB8AC3E}">
        <p14:creationId xmlns:p14="http://schemas.microsoft.com/office/powerpoint/2010/main" val="399833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dirty="0"/>
              <a:t>Now, maybe</a:t>
            </a:r>
            <a:r>
              <a:rPr lang="en-US" sz="1200" baseline="0" dirty="0"/>
              <a:t> more than at any other ti</a:t>
            </a:r>
            <a:r>
              <a:rPr lang="en-US" sz="1200" baseline="0" dirty="0">
                <a:solidFill>
                  <a:srgbClr val="FF0000"/>
                </a:solidFill>
              </a:rPr>
              <a:t>m</a:t>
            </a:r>
            <a:r>
              <a:rPr lang="en-US" sz="1200" baseline="0" dirty="0"/>
              <a:t>e in our history, the citizens of the world realize we are at a tipping point.</a:t>
            </a:r>
          </a:p>
          <a:p>
            <a:endParaRPr lang="en-US" sz="1200" baseline="0" dirty="0"/>
          </a:p>
          <a:p>
            <a:r>
              <a:rPr lang="en-US" sz="1200" dirty="0"/>
              <a:t>Sustainability, or sometimes known as ESG by investors and corporations, is on everyone’s minds. ESG stands for </a:t>
            </a:r>
            <a:r>
              <a:rPr lang="en-US" sz="1200" b="0" i="0" kern="1200" dirty="0">
                <a:solidFill>
                  <a:schemeClr val="tx1"/>
                </a:solidFill>
                <a:effectLst/>
                <a:latin typeface="Arial" panose="020B0604020202020204" pitchFamily="34" charset="0"/>
                <a:ea typeface="+mn-ea"/>
                <a:cs typeface="Arial" panose="020B0604020202020204" pitchFamily="34" charset="0"/>
              </a:rPr>
              <a:t>Environmental, Social, and Governance,</a:t>
            </a:r>
            <a:r>
              <a:rPr lang="en-US" sz="1200" b="0" i="0" kern="1200" baseline="0" dirty="0">
                <a:solidFill>
                  <a:schemeClr val="tx1"/>
                </a:solidFill>
                <a:effectLst/>
                <a:latin typeface="Arial" panose="020B0604020202020204" pitchFamily="34" charset="0"/>
                <a:ea typeface="+mn-ea"/>
                <a:cs typeface="Arial" panose="020B0604020202020204" pitchFamily="34" charset="0"/>
              </a:rPr>
              <a:t> and </a:t>
            </a:r>
            <a:r>
              <a:rPr lang="en-US" sz="1200" b="0" i="0" kern="1200" dirty="0">
                <a:solidFill>
                  <a:schemeClr val="tx1"/>
                </a:solidFill>
                <a:effectLst/>
                <a:latin typeface="Arial" panose="020B0604020202020204" pitchFamily="34" charset="0"/>
                <a:ea typeface="+mn-ea"/>
                <a:cs typeface="Arial" panose="020B0604020202020204" pitchFamily="34" charset="0"/>
              </a:rPr>
              <a:t>refers to the three central factors in measuring the sustainability and social impact of an investment in a company or business. </a:t>
            </a:r>
            <a:endParaRPr lang="en-US" sz="1200" dirty="0"/>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2</a:t>
            </a:fld>
            <a:endParaRPr lang="zh-CN" altLang="en-US"/>
          </a:p>
        </p:txBody>
      </p:sp>
    </p:spTree>
    <p:extLst>
      <p:ext uri="{BB962C8B-B14F-4D97-AF65-F5344CB8AC3E}">
        <p14:creationId xmlns:p14="http://schemas.microsoft.com/office/powerpoint/2010/main" val="2242423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Data is the first step.</a:t>
            </a:r>
            <a:r>
              <a:rPr lang="en-US" sz="1200" kern="1200" baseline="0" dirty="0">
                <a:solidFill>
                  <a:schemeClr val="tx1"/>
                </a:solidFill>
                <a:effectLst/>
                <a:latin typeface="Arial" panose="020B0604020202020204" pitchFamily="34" charset="0"/>
                <a:ea typeface="+mn-ea"/>
                <a:cs typeface="Arial" panose="020B0604020202020204" pitchFamily="34" charset="0"/>
              </a:rPr>
              <a:t> Leveraging that data is the next step. Once you know the soil moisture content, for example, and join that with automatically updated weather data, you know where, when and how much to irrigate for optimal crop development. With Valley Scheduling and Valley Variable Rate Irrigation, you can apply the water precisely – limiting waste and maximizing water and energy efficiency.</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Field studies during 2018</a:t>
            </a:r>
            <a:r>
              <a:rPr lang="en-US" sz="1200" kern="1200" baseline="0" dirty="0">
                <a:solidFill>
                  <a:schemeClr val="tx1"/>
                </a:solidFill>
                <a:effectLst/>
                <a:latin typeface="Arial" panose="020B0604020202020204" pitchFamily="34" charset="0"/>
                <a:ea typeface="+mn-ea"/>
                <a:cs typeface="Arial" panose="020B0604020202020204" pitchFamily="34" charset="0"/>
              </a:rPr>
              <a:t> and 20</a:t>
            </a:r>
            <a:r>
              <a:rPr lang="en-US" sz="1200" kern="1200" dirty="0">
                <a:solidFill>
                  <a:schemeClr val="tx1"/>
                </a:solidFill>
                <a:effectLst/>
                <a:latin typeface="Arial" panose="020B0604020202020204" pitchFamily="34" charset="0"/>
                <a:ea typeface="+mn-ea"/>
                <a:cs typeface="Arial" panose="020B0604020202020204" pitchFamily="34" charset="0"/>
              </a:rPr>
              <a:t>19 demonstrated the ROI possible with smarter irrigation decisions. Potato fields with Valley Scheduling averaged 13 cwt/acre greater yield with an estimated $24,626 additional revenue compared to fields without. In another study, silage corn yield increased by 20% with an estimated value of $22,825 in extra revenue.</a:t>
            </a:r>
          </a:p>
          <a:p>
            <a:pPr lvl="0"/>
            <a:endParaRPr lang="en-US" dirty="0"/>
          </a:p>
          <a:p>
            <a:endParaRPr 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20</a:t>
            </a:fld>
            <a:endParaRPr lang="zh-CN" altLang="en-US"/>
          </a:p>
        </p:txBody>
      </p:sp>
    </p:spTree>
    <p:extLst>
      <p:ext uri="{BB962C8B-B14F-4D97-AF65-F5344CB8AC3E}">
        <p14:creationId xmlns:p14="http://schemas.microsoft.com/office/powerpoint/2010/main" val="1421119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21</a:t>
            </a:fld>
            <a:endParaRPr lang="zh-CN" altLang="en-US"/>
          </a:p>
        </p:txBody>
      </p:sp>
    </p:spTree>
    <p:extLst>
      <p:ext uri="{BB962C8B-B14F-4D97-AF65-F5344CB8AC3E}">
        <p14:creationId xmlns:p14="http://schemas.microsoft.com/office/powerpoint/2010/main" val="1930319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22</a:t>
            </a:fld>
            <a:endParaRPr lang="zh-CN" altLang="en-US"/>
          </a:p>
        </p:txBody>
      </p:sp>
    </p:spTree>
    <p:extLst>
      <p:ext uri="{BB962C8B-B14F-4D97-AF65-F5344CB8AC3E}">
        <p14:creationId xmlns:p14="http://schemas.microsoft.com/office/powerpoint/2010/main" val="2419586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ysClr val="windowText" lastClr="000000"/>
                </a:solidFill>
                <a:effectLst/>
                <a:latin typeface="Arial" panose="020B0604020202020204" pitchFamily="34" charset="0"/>
                <a:ea typeface="+mn-ea"/>
                <a:cs typeface="Arial" panose="020B0604020202020204" pitchFamily="34" charset="0"/>
              </a:rPr>
              <a:t>Real-time data will eventually</a:t>
            </a:r>
            <a:r>
              <a:rPr lang="en-US" sz="1200" kern="1200" baseline="0" dirty="0">
                <a:solidFill>
                  <a:sysClr val="windowText" lastClr="000000"/>
                </a:solidFill>
                <a:effectLst/>
                <a:latin typeface="Arial" panose="020B0604020202020204" pitchFamily="34" charset="0"/>
                <a:ea typeface="+mn-ea"/>
                <a:cs typeface="Arial" panose="020B0604020202020204" pitchFamily="34" charset="0"/>
              </a:rPr>
              <a:t> </a:t>
            </a:r>
            <a:r>
              <a:rPr lang="en-US" sz="1200" kern="1200" dirty="0">
                <a:solidFill>
                  <a:sysClr val="windowText" lastClr="000000"/>
                </a:solidFill>
                <a:effectLst/>
                <a:latin typeface="Arial" panose="020B0604020202020204" pitchFamily="34" charset="0"/>
                <a:ea typeface="+mn-ea"/>
                <a:cs typeface="Arial" panose="020B0604020202020204" pitchFamily="34" charset="0"/>
              </a:rPr>
              <a:t>bring us from reactive to predictive, for even greater increases in efficiency. This type of technology will help change the way we are able to detect signs of crop stress and essentially scan the health of your fields at your discretion.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ysClr val="windowText" lastClr="000000"/>
              </a:solidFill>
              <a:effectLst/>
              <a:latin typeface="Arial" panose="020B0604020202020204" pitchFamily="34" charset="0"/>
              <a:ea typeface="+mn-ea"/>
              <a:cs typeface="Arial" panose="020B0604020202020204" pitchFamily="34" charset="0"/>
            </a:endParaRPr>
          </a:p>
          <a:p>
            <a:pPr lvl="0"/>
            <a:r>
              <a:rPr lang="en-US" sz="1200" b="0" i="0" kern="1200" dirty="0">
                <a:solidFill>
                  <a:sysClr val="windowText" lastClr="000000"/>
                </a:solidFill>
                <a:effectLst/>
                <a:latin typeface="Arial" panose="020B0604020202020204" pitchFamily="34" charset="0"/>
                <a:ea typeface="+mn-ea"/>
                <a:cs typeface="Arial" panose="020B0604020202020204" pitchFamily="34" charset="0"/>
              </a:rPr>
              <a:t>Eric Williamson of Williamson Farm in Quincy, Washington, estimated he could have saved $25,000 if he had applied the technology to all of his fields, instead of just the test field. </a:t>
            </a:r>
          </a:p>
          <a:p>
            <a:pPr lvl="0"/>
            <a:endParaRPr lang="en-US" sz="1200" b="0" i="0" kern="1200" dirty="0">
              <a:solidFill>
                <a:sysClr val="windowText" lastClr="000000"/>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ysClr val="windowText" lastClr="000000"/>
                </a:solidFill>
                <a:effectLst/>
                <a:latin typeface="Arial" panose="020B0604020202020204" pitchFamily="34" charset="0"/>
                <a:ea typeface="+mn-ea"/>
                <a:cs typeface="Arial" panose="020B0604020202020204" pitchFamily="34" charset="0"/>
              </a:rPr>
              <a:t>The bottom line: This should provide a drastic improvement in the predictive capability of not only how growers monitor and control pivots</a:t>
            </a:r>
            <a:r>
              <a:rPr lang="en-US" sz="1200" kern="1200" baseline="0" dirty="0">
                <a:solidFill>
                  <a:sysClr val="windowText" lastClr="000000"/>
                </a:solidFill>
                <a:effectLst/>
                <a:latin typeface="Arial" panose="020B0604020202020204" pitchFamily="34" charset="0"/>
                <a:ea typeface="+mn-ea"/>
                <a:cs typeface="Arial" panose="020B0604020202020204" pitchFamily="34" charset="0"/>
              </a:rPr>
              <a:t> and </a:t>
            </a:r>
            <a:r>
              <a:rPr lang="en-US" sz="1200" kern="1200" dirty="0">
                <a:solidFill>
                  <a:sysClr val="windowText" lastClr="000000"/>
                </a:solidFill>
                <a:effectLst/>
                <a:latin typeface="Arial" panose="020B0604020202020204" pitchFamily="34" charset="0"/>
                <a:ea typeface="+mn-ea"/>
                <a:cs typeface="Arial" panose="020B0604020202020204" pitchFamily="34" charset="0"/>
              </a:rPr>
              <a:t>irrigation, but the health of the crop at a localized level. If a drought or extreme moisture system is coming, you can change irrigation patterns, delay planting or use other tactics to preserve, enhance or save crops and inputs.</a:t>
            </a:r>
          </a:p>
          <a:p>
            <a:endParaRPr lang="en-US" sz="1200" dirty="0">
              <a:solidFill>
                <a:sysClr val="windowText" lastClr="000000"/>
              </a:solidFill>
            </a:endParaRPr>
          </a:p>
          <a:p>
            <a:endParaRPr lang="en-US" dirty="0"/>
          </a:p>
        </p:txBody>
      </p:sp>
      <p:sp>
        <p:nvSpPr>
          <p:cNvPr id="4" name="Slide Number Placeholder 3"/>
          <p:cNvSpPr>
            <a:spLocks noGrp="1"/>
          </p:cNvSpPr>
          <p:nvPr>
            <p:ph type="sldNum" sz="quarter" idx="5"/>
          </p:nvPr>
        </p:nvSpPr>
        <p:spPr/>
        <p:txBody>
          <a:bodyPr/>
          <a:lstStyle/>
          <a:p>
            <a:fld id="{0FDA4420-6D76-044B-82AA-8CF8CA59E946}" type="slidenum">
              <a:rPr lang="en-US" smtClean="0"/>
              <a:t>23</a:t>
            </a:fld>
            <a:endParaRPr lang="en-US"/>
          </a:p>
        </p:txBody>
      </p:sp>
    </p:spTree>
    <p:extLst>
      <p:ext uri="{BB962C8B-B14F-4D97-AF65-F5344CB8AC3E}">
        <p14:creationId xmlns:p14="http://schemas.microsoft.com/office/powerpoint/2010/main" val="2603162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sz="2133" dirty="0"/>
              <a:t>City of El Paso </a:t>
            </a:r>
          </a:p>
          <a:p>
            <a:pPr marL="609585" lvl="1" indent="0">
              <a:buNone/>
            </a:pPr>
            <a:r>
              <a:rPr lang="en-US" sz="2133" dirty="0" err="1"/>
              <a:t>AgSense</a:t>
            </a:r>
            <a:r>
              <a:rPr lang="en-US" sz="2133" dirty="0"/>
              <a:t> pivot and integrated pump control devices for 52 TL machines on farm managed for water rights.  </a:t>
            </a:r>
            <a:r>
              <a:rPr lang="en-US" sz="2133" dirty="0">
                <a:solidFill>
                  <a:srgbClr val="FF0000"/>
                </a:solidFill>
              </a:rPr>
              <a:t>(same farm in 2020 sales meeting video)</a:t>
            </a:r>
          </a:p>
          <a:p>
            <a:pPr marL="0" indent="0">
              <a:buNone/>
            </a:pPr>
            <a:r>
              <a:rPr lang="en-US" sz="2133" dirty="0"/>
              <a:t>Confirmed water reduction of 6.5 million gal./field/</a:t>
            </a:r>
            <a:r>
              <a:rPr lang="en-US" sz="2133" dirty="0" err="1"/>
              <a:t>yr</a:t>
            </a:r>
            <a:r>
              <a:rPr lang="en-US" sz="2133" dirty="0"/>
              <a:t> compared to other fields without Valley controls. </a:t>
            </a:r>
          </a:p>
          <a:p>
            <a:pPr marL="609585" lvl="1" indent="0">
              <a:buNone/>
            </a:pPr>
            <a:r>
              <a:rPr lang="en-US" sz="2133" dirty="0"/>
              <a:t>This is equal to the fresh water usage of 3,700 homes </a:t>
            </a:r>
          </a:p>
          <a:p>
            <a:endParaRPr lang="en-US" dirty="0"/>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24</a:t>
            </a:fld>
            <a:endParaRPr lang="zh-CN" altLang="en-US"/>
          </a:p>
        </p:txBody>
      </p:sp>
    </p:spTree>
    <p:extLst>
      <p:ext uri="{BB962C8B-B14F-4D97-AF65-F5344CB8AC3E}">
        <p14:creationId xmlns:p14="http://schemas.microsoft.com/office/powerpoint/2010/main" val="2729581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466618"/>
            <a:r>
              <a:rPr lang="en-US" dirty="0"/>
              <a:t>Another definition of sustainability that I like is simply the old-fashioned idea of stewardship: “the careful and responsible management of something entrusted to one's care.” That can mean anything from preserving the earth’s resources</a:t>
            </a:r>
            <a:r>
              <a:rPr lang="en-US" baseline="0" dirty="0"/>
              <a:t> or</a:t>
            </a:r>
            <a:r>
              <a:rPr lang="en-US" dirty="0"/>
              <a:t> managing a corporation responsibly, down to being smart with a dollar or performing your daily work with integrity.</a:t>
            </a:r>
          </a:p>
          <a:p>
            <a:pPr defTabSz="466618"/>
            <a:endParaRPr lang="en-US" dirty="0"/>
          </a:p>
          <a:p>
            <a:pPr defTabSz="466618"/>
            <a:r>
              <a:rPr lang="en-US" dirty="0"/>
              <a:t>These</a:t>
            </a:r>
            <a:r>
              <a:rPr lang="en-US" baseline="0" dirty="0"/>
              <a:t> are not radical ideas; they’re variations on what we’ve been doing from the beginning. Giving back. Taking care of the land. Helping farmers grow crops better. But now the movement has global momentum. Join Valley as we continue to transform agriculture.</a:t>
            </a:r>
            <a:endParaRPr lang="en-US" dirty="0"/>
          </a:p>
          <a:p>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25</a:t>
            </a:fld>
            <a:endParaRPr lang="zh-CN" altLang="en-US"/>
          </a:p>
        </p:txBody>
      </p:sp>
    </p:spTree>
    <p:extLst>
      <p:ext uri="{BB962C8B-B14F-4D97-AF65-F5344CB8AC3E}">
        <p14:creationId xmlns:p14="http://schemas.microsoft.com/office/powerpoint/2010/main" val="4040228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3</a:t>
            </a:fld>
            <a:endParaRPr lang="zh-CN" altLang="en-US"/>
          </a:p>
        </p:txBody>
      </p:sp>
    </p:spTree>
    <p:extLst>
      <p:ext uri="{BB962C8B-B14F-4D97-AF65-F5344CB8AC3E}">
        <p14:creationId xmlns:p14="http://schemas.microsoft.com/office/powerpoint/2010/main" val="14017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is sustainability itself, and more to the point, how can we achieve it? The definition one hears the most is from the UN World Commission on Environment and Development: “Sustainable development is development that meets the needs of the present without compromising the ability of future generations to meet their own needs.” </a:t>
            </a:r>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4</a:t>
            </a:fld>
            <a:endParaRPr lang="zh-CN" altLang="en-US"/>
          </a:p>
        </p:txBody>
      </p:sp>
    </p:spTree>
    <p:extLst>
      <p:ext uri="{BB962C8B-B14F-4D97-AF65-F5344CB8AC3E}">
        <p14:creationId xmlns:p14="http://schemas.microsoft.com/office/powerpoint/2010/main" val="245418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Another, more specific definition comes from James Cook University in Australia. “The ability to maintain healthy environmental, social and economic systems in balance, indefinitely, on a global and local scale.” Sustainability is more than just environmentalism or “going green.” It’s a global effort to spread prosperity. Producing higher</a:t>
            </a:r>
            <a:r>
              <a:rPr lang="en-US" sz="1200" kern="1200" baseline="0" dirty="0">
                <a:solidFill>
                  <a:schemeClr val="tx1"/>
                </a:solidFill>
                <a:effectLst/>
                <a:latin typeface="Arial" panose="020B0604020202020204" pitchFamily="34" charset="0"/>
                <a:ea typeface="+mn-ea"/>
                <a:cs typeface="Arial" panose="020B0604020202020204" pitchFamily="34" charset="0"/>
              </a:rPr>
              <a:t> crop yields </a:t>
            </a:r>
            <a:r>
              <a:rPr lang="en-US" sz="1200" kern="1200" dirty="0">
                <a:solidFill>
                  <a:schemeClr val="tx1"/>
                </a:solidFill>
                <a:effectLst/>
                <a:latin typeface="Arial" panose="020B0604020202020204" pitchFamily="34" charset="0"/>
                <a:ea typeface="+mn-ea"/>
                <a:cs typeface="Arial" panose="020B0604020202020204" pitchFamily="34" charset="0"/>
              </a:rPr>
              <a:t>with less in the western United States is great, for example, but when small farmers in west Africa can’t grow anything, the whole global organism suffers. </a:t>
            </a:r>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5</a:t>
            </a:fld>
            <a:endParaRPr lang="zh-CN" altLang="en-US"/>
          </a:p>
        </p:txBody>
      </p:sp>
    </p:spTree>
    <p:extLst>
      <p:ext uri="{BB962C8B-B14F-4D97-AF65-F5344CB8AC3E}">
        <p14:creationId xmlns:p14="http://schemas.microsoft.com/office/powerpoint/2010/main" val="3987656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That’s where Valley Irrigation comes in. We are not only further</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committing ourselves to sustainability, but we are actively redefining the possibilities when it comes to helping growers do more with less.</a:t>
            </a:r>
          </a:p>
          <a:p>
            <a:r>
              <a:rPr lang="en-US" sz="1200" kern="1200" dirty="0">
                <a:solidFill>
                  <a:schemeClr val="tx1"/>
                </a:solidFill>
                <a:effectLst/>
                <a:latin typeface="Arial" panose="020B0604020202020204" pitchFamily="34" charset="0"/>
                <a:ea typeface="+mn-ea"/>
                <a:cs typeface="Arial" panose="020B0604020202020204" pitchFamily="34" charset="0"/>
              </a:rPr>
              <a:t>We must work to</a:t>
            </a:r>
            <a:r>
              <a:rPr lang="en-US" sz="1200" b="0" kern="1200" dirty="0">
                <a:solidFill>
                  <a:schemeClr val="tx1"/>
                </a:solidFill>
                <a:effectLst/>
                <a:latin typeface="Arial" panose="020B0604020202020204" pitchFamily="34" charset="0"/>
                <a:ea typeface="+mn-ea"/>
                <a:cs typeface="Arial" panose="020B0604020202020204" pitchFamily="34" charset="0"/>
              </a:rPr>
              <a:t> be sure every person in every country can benefit; not just create technology for technology’s sake.</a:t>
            </a:r>
          </a:p>
          <a:p>
            <a:r>
              <a:rPr lang="en-US" sz="1200" b="0" kern="1200" dirty="0">
                <a:solidFill>
                  <a:srgbClr val="FF0000"/>
                </a:solidFill>
                <a:effectLst/>
                <a:latin typeface="Arial" panose="020B0604020202020204" pitchFamily="34" charset="0"/>
                <a:ea typeface="+mn-ea"/>
                <a:cs typeface="Arial" panose="020B0604020202020204" pitchFamily="34" charset="0"/>
              </a:rPr>
              <a:t>Our</a:t>
            </a:r>
            <a:r>
              <a:rPr lang="en-US" sz="1200" b="0" kern="1200" baseline="0" dirty="0">
                <a:solidFill>
                  <a:srgbClr val="FF0000"/>
                </a:solidFill>
                <a:effectLst/>
                <a:latin typeface="Arial" panose="020B0604020202020204" pitchFamily="34" charset="0"/>
                <a:ea typeface="+mn-ea"/>
                <a:cs typeface="Arial" panose="020B0604020202020204" pitchFamily="34" charset="0"/>
              </a:rPr>
              <a:t> solutions m</a:t>
            </a:r>
            <a:r>
              <a:rPr lang="en-US" sz="1200" kern="1200" dirty="0">
                <a:solidFill>
                  <a:schemeClr val="tx1"/>
                </a:solidFill>
                <a:effectLst/>
                <a:latin typeface="Arial" panose="020B0604020202020204" pitchFamily="34" charset="0"/>
                <a:ea typeface="+mn-ea"/>
                <a:cs typeface="Arial" panose="020B0604020202020204" pitchFamily="34" charset="0"/>
              </a:rPr>
              <a:t>ust be reliable and move the world toward sustainability. In other words it truly helps growers produce more with fewer water and energy resources.</a:t>
            </a:r>
          </a:p>
          <a:p>
            <a:endParaRPr lang="en-US" dirty="0"/>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6</a:t>
            </a:fld>
            <a:endParaRPr lang="zh-CN" altLang="en-US"/>
          </a:p>
        </p:txBody>
      </p:sp>
    </p:spTree>
    <p:extLst>
      <p:ext uri="{BB962C8B-B14F-4D97-AF65-F5344CB8AC3E}">
        <p14:creationId xmlns:p14="http://schemas.microsoft.com/office/powerpoint/2010/main" val="359050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opportunity has never been greater, because the need will only increase. In 30 years, the world population will increase from 7.6 billion to 9.8 billion.</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Like the national debt or the distance to the sun, these big numbers tend to lose meaning sometimes. So let’s break it down a little bit.</a:t>
            </a:r>
          </a:p>
          <a:p>
            <a:pPr lvl="0"/>
            <a:endParaRPr lang="en-US" dirty="0"/>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7</a:t>
            </a:fld>
            <a:endParaRPr lang="zh-CN" altLang="en-US"/>
          </a:p>
        </p:txBody>
      </p:sp>
    </p:spTree>
    <p:extLst>
      <p:ext uri="{BB962C8B-B14F-4D97-AF65-F5344CB8AC3E}">
        <p14:creationId xmlns:p14="http://schemas.microsoft.com/office/powerpoint/2010/main" val="179374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Americans consume 110 pounds of potatoes per person per year. Europeans consume almost twice that. The average American potato farm produces 42,000 pounds of potatoes per acre. So each acre meets the needs for potatoes of 388 people. That’s a lot. We thank our growers for that, but we can do better. We must do better.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000" kern="1200" dirty="0">
                <a:solidFill>
                  <a:schemeClr val="tx1"/>
                </a:solidFill>
                <a:effectLst/>
                <a:latin typeface="Arial" panose="020B0604020202020204" pitchFamily="34" charset="0"/>
                <a:ea typeface="+mn-ea"/>
                <a:cs typeface="Arial" panose="020B0604020202020204" pitchFamily="34" charset="0"/>
              </a:rPr>
              <a:t>Source:</a:t>
            </a:r>
            <a:r>
              <a:rPr lang="en-US" sz="1000" kern="1200" baseline="0" dirty="0">
                <a:solidFill>
                  <a:schemeClr val="tx1"/>
                </a:solidFill>
                <a:effectLst/>
                <a:latin typeface="Arial" panose="020B0604020202020204" pitchFamily="34" charset="0"/>
                <a:ea typeface="+mn-ea"/>
                <a:cs typeface="Arial" panose="020B0604020202020204" pitchFamily="34" charset="0"/>
              </a:rPr>
              <a:t> </a:t>
            </a:r>
            <a:r>
              <a:rPr lang="en-US" sz="1000" u="sng" kern="1200" dirty="0">
                <a:solidFill>
                  <a:schemeClr val="tx1"/>
                </a:solidFill>
                <a:effectLst/>
                <a:latin typeface="Arial" panose="020B0604020202020204" pitchFamily="34" charset="0"/>
                <a:ea typeface="+mn-ea"/>
                <a:cs typeface="Arial" panose="020B0604020202020204" pitchFamily="34" charset="0"/>
                <a:hlinkClick r:id="rId3"/>
              </a:rPr>
              <a:t>http://kenoshapotato.com/Potato_Production_USA.htm#:~:text=Farmers%20are%20harvesting%20between%2024%2C500,fertilizers%20are%20not%20very%20different.</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a:endParaRPr lang="en-US" dirty="0"/>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8</a:t>
            </a:fld>
            <a:endParaRPr lang="zh-CN" altLang="en-US"/>
          </a:p>
        </p:txBody>
      </p:sp>
    </p:spTree>
    <p:extLst>
      <p:ext uri="{BB962C8B-B14F-4D97-AF65-F5344CB8AC3E}">
        <p14:creationId xmlns:p14="http://schemas.microsoft.com/office/powerpoint/2010/main" val="4108348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One of the reasons we must do better is because agricultural land is vanishing at an alarming rate. It’s being converted to other forms of development, including urban sprawl, at the rate of 175 acres an hour, or 3 acres every single minute, according to the American Farmland Trust. So the amount of land needed to produce 126,000 pounds of potatoes is disappearing every minute. That’s why we must do better.</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There are only 30 crop cycles left before the global population is expected to reach 9.8 billion. Food production will need to increase by 70% to feed that number of people. </a:t>
            </a:r>
            <a:r>
              <a:rPr lang="en-US" sz="1200" i="1" u="sng" kern="1200" dirty="0">
                <a:solidFill>
                  <a:schemeClr val="tx1"/>
                </a:solidFill>
                <a:effectLst/>
                <a:latin typeface="Arial" panose="020B0604020202020204" pitchFamily="34" charset="0"/>
                <a:ea typeface="+mn-ea"/>
                <a:cs typeface="Arial" panose="020B0604020202020204" pitchFamily="34" charset="0"/>
              </a:rPr>
              <a:t>Increase by 70%.</a:t>
            </a:r>
            <a:r>
              <a:rPr lang="en-US" sz="1200" kern="1200" dirty="0">
                <a:solidFill>
                  <a:schemeClr val="tx1"/>
                </a:solidFill>
                <a:effectLst/>
                <a:latin typeface="Arial" panose="020B0604020202020204" pitchFamily="34" charset="0"/>
                <a:ea typeface="+mn-ea"/>
                <a:cs typeface="Arial" panose="020B0604020202020204" pitchFamily="34" charset="0"/>
              </a:rPr>
              <a:t> Said another way, in the next 30 years the world will need to produce the same amount of food that humankind has produced in total over the past 8,000 years. On farmland that is rapidly disappearing. That’s why we must do better.</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Why we at Valley are leading the way to help growers produce more with less. </a:t>
            </a:r>
          </a:p>
          <a:p>
            <a:endParaRPr lang="en-US" dirty="0"/>
          </a:p>
          <a:p>
            <a:endParaRPr lang="zh-CN" altLang="en-US" dirty="0"/>
          </a:p>
        </p:txBody>
      </p:sp>
      <p:sp>
        <p:nvSpPr>
          <p:cNvPr id="4" name="灯片编号占位符 3"/>
          <p:cNvSpPr>
            <a:spLocks noGrp="1"/>
          </p:cNvSpPr>
          <p:nvPr>
            <p:ph type="sldNum" sz="quarter" idx="10"/>
          </p:nvPr>
        </p:nvSpPr>
        <p:spPr/>
        <p:txBody>
          <a:bodyPr/>
          <a:lstStyle/>
          <a:p>
            <a:fld id="{675A5533-7CB3-45C9-8585-C00E8FA3F19B}" type="slidenum">
              <a:rPr lang="zh-CN" altLang="en-US" smtClean="0"/>
              <a:t>9</a:t>
            </a:fld>
            <a:endParaRPr lang="zh-CN" altLang="en-US"/>
          </a:p>
        </p:txBody>
      </p:sp>
    </p:spTree>
    <p:extLst>
      <p:ext uri="{BB962C8B-B14F-4D97-AF65-F5344CB8AC3E}">
        <p14:creationId xmlns:p14="http://schemas.microsoft.com/office/powerpoint/2010/main" val="302881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FCC8-633C-B44B-8A54-31260D479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A3AFEE-16F6-B040-AB55-A27538AFAB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90082D-9835-3E41-AB5F-19D8160E0C67}"/>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5" name="Footer Placeholder 4">
            <a:extLst>
              <a:ext uri="{FF2B5EF4-FFF2-40B4-BE49-F238E27FC236}">
                <a16:creationId xmlns:a16="http://schemas.microsoft.com/office/drawing/2014/main" id="{79CD7110-E425-E94C-9625-EDAE0AF64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B605A-A06C-934F-A71B-6770D9875B72}"/>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69828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C105-FCE4-084E-AB3E-A556EE74EB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16EAC-FBA5-3842-99DD-3000EDDDB4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4986B0-AFD2-5046-912A-D303153DD492}"/>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5" name="Footer Placeholder 4">
            <a:extLst>
              <a:ext uri="{FF2B5EF4-FFF2-40B4-BE49-F238E27FC236}">
                <a16:creationId xmlns:a16="http://schemas.microsoft.com/office/drawing/2014/main" id="{A5392362-5F06-D946-80F7-56394AB48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069D6-5C0E-7B47-B4E6-0C7273F34FB8}"/>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2793777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87784-E7B5-0940-A01B-8811ABC5D5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9531BC-8433-8741-9DF7-53B3908573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DD33C-FBB6-C74E-9A1E-C89EA4ABB8A6}"/>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5" name="Footer Placeholder 4">
            <a:extLst>
              <a:ext uri="{FF2B5EF4-FFF2-40B4-BE49-F238E27FC236}">
                <a16:creationId xmlns:a16="http://schemas.microsoft.com/office/drawing/2014/main" id="{3910D8A5-D9F4-EB40-AD88-91954A4A8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96270-B47E-BC4C-8B1B-486ADE34C344}"/>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3793909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215314D-9004-46CF-9711-2E5392A86872}" type="datetimeFigureOut">
              <a:rPr lang="zh-CN" altLang="en-US" smtClean="0"/>
              <a:t>2020/12/30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AA8075-C607-41BF-BFC4-47677D41BECD}" type="slidenum">
              <a:rPr lang="zh-CN" altLang="en-US" smtClean="0"/>
              <a:t>‹#›</a:t>
            </a:fld>
            <a:endParaRPr lang="zh-CN" altLang="en-US"/>
          </a:p>
        </p:txBody>
      </p:sp>
    </p:spTree>
    <p:extLst>
      <p:ext uri="{BB962C8B-B14F-4D97-AF65-F5344CB8AC3E}">
        <p14:creationId xmlns:p14="http://schemas.microsoft.com/office/powerpoint/2010/main" val="190769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6EB3-67AE-C449-872C-17226F5715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56DFA-1604-B64C-8063-EB5D3A2683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704FC-CE89-EE47-BCDB-4A7F00F2F290}"/>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5" name="Footer Placeholder 4">
            <a:extLst>
              <a:ext uri="{FF2B5EF4-FFF2-40B4-BE49-F238E27FC236}">
                <a16:creationId xmlns:a16="http://schemas.microsoft.com/office/drawing/2014/main" id="{BB54FBC4-1617-4541-AA19-F54F8919C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526C5-D1C9-2144-A16B-16324DECE5BE}"/>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364732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8AB3-1249-B448-AE39-5A62A8799B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3DAB22-2DC1-BE42-815C-1A26C2BEC2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F589DC-711E-A04E-945A-91B07CB0F61A}"/>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5" name="Footer Placeholder 4">
            <a:extLst>
              <a:ext uri="{FF2B5EF4-FFF2-40B4-BE49-F238E27FC236}">
                <a16:creationId xmlns:a16="http://schemas.microsoft.com/office/drawing/2014/main" id="{F664B179-C936-7C43-B1FC-5475E1F29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C0778-C9D4-894B-87CD-61CC1305A477}"/>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880888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5215-24E8-5248-AE6F-0B24A2A28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7606B-317B-A447-BD45-BB3FDF336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6CE636-C5FD-B542-A47D-0927FE2EF6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C57C30-27DE-A246-8743-72FA843F85CC}"/>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6" name="Footer Placeholder 5">
            <a:extLst>
              <a:ext uri="{FF2B5EF4-FFF2-40B4-BE49-F238E27FC236}">
                <a16:creationId xmlns:a16="http://schemas.microsoft.com/office/drawing/2014/main" id="{5C8AFA0F-1B38-AE40-B3FC-3D39191F38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909B9-8251-ED44-B156-FF567846AFC7}"/>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132575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E583-E234-AB4C-B5E5-297D3AF411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327ADC-3BE7-5D4C-A8A4-148A474302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164A6F-C173-D04C-B33F-02135FB6FD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5568C-A617-0F4A-B546-CE8098359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AA78A6-5484-6248-A27E-3BE9BF852D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679264-F245-424B-90D4-DE3C422A8C53}"/>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8" name="Footer Placeholder 7">
            <a:extLst>
              <a:ext uri="{FF2B5EF4-FFF2-40B4-BE49-F238E27FC236}">
                <a16:creationId xmlns:a16="http://schemas.microsoft.com/office/drawing/2014/main" id="{5B21AD7C-134C-4641-A83B-2E32180EDD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E32FA3-0761-9E4E-959A-1C60B7C7C37B}"/>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2515234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3110-F46C-1D49-957E-6D739F565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7912B3-6597-8347-9AF7-9519F1CAA7B7}"/>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4" name="Footer Placeholder 3">
            <a:extLst>
              <a:ext uri="{FF2B5EF4-FFF2-40B4-BE49-F238E27FC236}">
                <a16:creationId xmlns:a16="http://schemas.microsoft.com/office/drawing/2014/main" id="{2B404F6D-F5AC-AF42-8626-E71FD630E4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A15E31-EF62-3645-9029-B1148B503696}"/>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148802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E76CA-0F53-2748-ABF7-3C09CB32726F}"/>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3" name="Footer Placeholder 2">
            <a:extLst>
              <a:ext uri="{FF2B5EF4-FFF2-40B4-BE49-F238E27FC236}">
                <a16:creationId xmlns:a16="http://schemas.microsoft.com/office/drawing/2014/main" id="{9D559B43-80AE-1D41-B960-45CBA26090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8308F0-E070-044A-A20A-EB174FD935EC}"/>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290805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C79C4-8603-0D45-BF51-FF3F8357F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F638B-5F6B-3246-9803-5DF0FE45F6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C32433-677D-3A4C-B62F-FE327C19F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0E96F-CC09-0347-A1BA-3FE007FF29C1}"/>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6" name="Footer Placeholder 5">
            <a:extLst>
              <a:ext uri="{FF2B5EF4-FFF2-40B4-BE49-F238E27FC236}">
                <a16:creationId xmlns:a16="http://schemas.microsoft.com/office/drawing/2014/main" id="{6BD19BDA-8088-7B4D-B286-C1EF07FD1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4ADAC-0338-134C-A4D3-B2A1BABF87F0}"/>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239420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9474-C615-794C-8DA7-6F7E77718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E3873D-17E1-5C49-8FAD-7BD49BBCA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BABAD-1B67-A542-8746-DDFAA2E22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D195D6-9C6F-D14D-AC6B-77FC3BD57D45}"/>
              </a:ext>
            </a:extLst>
          </p:cNvPr>
          <p:cNvSpPr>
            <a:spLocks noGrp="1"/>
          </p:cNvSpPr>
          <p:nvPr>
            <p:ph type="dt" sz="half" idx="10"/>
          </p:nvPr>
        </p:nvSpPr>
        <p:spPr/>
        <p:txBody>
          <a:bodyPr/>
          <a:lstStyle/>
          <a:p>
            <a:fld id="{0073E7E4-8DF0-3446-A0E4-CBAE078EDCFE}" type="datetimeFigureOut">
              <a:rPr lang="en-US" smtClean="0"/>
              <a:t>12/30/20</a:t>
            </a:fld>
            <a:endParaRPr lang="en-US"/>
          </a:p>
        </p:txBody>
      </p:sp>
      <p:sp>
        <p:nvSpPr>
          <p:cNvPr id="6" name="Footer Placeholder 5">
            <a:extLst>
              <a:ext uri="{FF2B5EF4-FFF2-40B4-BE49-F238E27FC236}">
                <a16:creationId xmlns:a16="http://schemas.microsoft.com/office/drawing/2014/main" id="{DD7BA415-B6E9-BB45-9724-3CE463AC5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D428A-89A2-DF40-80A4-B11D8E1D57DF}"/>
              </a:ext>
            </a:extLst>
          </p:cNvPr>
          <p:cNvSpPr>
            <a:spLocks noGrp="1"/>
          </p:cNvSpPr>
          <p:nvPr>
            <p:ph type="sldNum" sz="quarter" idx="12"/>
          </p:nvPr>
        </p:nvSpPr>
        <p:spPr/>
        <p:txBody>
          <a:bodyPr/>
          <a:lstStyle/>
          <a:p>
            <a:fld id="{50DB1C9F-3887-1241-8231-80FAE34FFE6F}" type="slidenum">
              <a:rPr lang="en-US" smtClean="0"/>
              <a:t>‹#›</a:t>
            </a:fld>
            <a:endParaRPr lang="en-US"/>
          </a:p>
        </p:txBody>
      </p:sp>
    </p:spTree>
    <p:extLst>
      <p:ext uri="{BB962C8B-B14F-4D97-AF65-F5344CB8AC3E}">
        <p14:creationId xmlns:p14="http://schemas.microsoft.com/office/powerpoint/2010/main" val="89317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92324-85D0-9F48-874E-7B62B7527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6C7E8E-572E-314E-9740-5ADE4C0BB0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3F04B-1AA6-354F-8F15-2ABCB3456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3E7E4-8DF0-3446-A0E4-CBAE078EDCFE}" type="datetimeFigureOut">
              <a:rPr lang="en-US" smtClean="0"/>
              <a:t>12/30/20</a:t>
            </a:fld>
            <a:endParaRPr lang="en-US"/>
          </a:p>
        </p:txBody>
      </p:sp>
      <p:sp>
        <p:nvSpPr>
          <p:cNvPr id="5" name="Footer Placeholder 4">
            <a:extLst>
              <a:ext uri="{FF2B5EF4-FFF2-40B4-BE49-F238E27FC236}">
                <a16:creationId xmlns:a16="http://schemas.microsoft.com/office/drawing/2014/main" id="{1C7FBB7D-48CC-AB42-97BD-526351D8A2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6D3378-30A8-5941-BB16-058D5E8647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B1C9F-3887-1241-8231-80FAE34FFE6F}" type="slidenum">
              <a:rPr lang="en-US" smtClean="0"/>
              <a:t>‹#›</a:t>
            </a:fld>
            <a:endParaRPr lang="en-US"/>
          </a:p>
        </p:txBody>
      </p:sp>
    </p:spTree>
    <p:extLst>
      <p:ext uri="{BB962C8B-B14F-4D97-AF65-F5344CB8AC3E}">
        <p14:creationId xmlns:p14="http://schemas.microsoft.com/office/powerpoint/2010/main" val="1767519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emf"/><Relationship Id="rId5" Type="http://schemas.openxmlformats.org/officeDocument/2006/relationships/image" Target="../media/image23.emf"/><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emf"/><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41.emf"/><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garden&#10;&#10;Description automatically generated">
            <a:extLst>
              <a:ext uri="{FF2B5EF4-FFF2-40B4-BE49-F238E27FC236}">
                <a16:creationId xmlns:a16="http://schemas.microsoft.com/office/drawing/2014/main" id="{DF1D0418-B6D3-0749-8343-84BD748DB88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236" y="0"/>
            <a:ext cx="12182764" cy="6858000"/>
          </a:xfrm>
          <a:prstGeom prst="rect">
            <a:avLst/>
          </a:prstGeom>
        </p:spPr>
      </p:pic>
      <p:sp>
        <p:nvSpPr>
          <p:cNvPr id="10" name="矩形 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7FD4F0C-CCF8-D443-A971-B5B65D6FEBA5}"/>
              </a:ext>
            </a:extLst>
          </p:cNvPr>
          <p:cNvSpPr/>
          <p:nvPr/>
        </p:nvSpPr>
        <p:spPr>
          <a:xfrm rot="10800000">
            <a:off x="9236" y="-1"/>
            <a:ext cx="12182764" cy="6858000"/>
          </a:xfrm>
          <a:prstGeom prst="rect">
            <a:avLst/>
          </a:prstGeom>
          <a:solidFill>
            <a:srgbClr val="3082C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3082C9"/>
              </a:highlight>
            </a:endParaRPr>
          </a:p>
        </p:txBody>
      </p:sp>
      <p:sp>
        <p:nvSpPr>
          <p:cNvPr id="8" name="文本框 8" descr="e7d195523061f1c0205959036996ad55c215b892a7aac5c0B9ADEF7896FB48F2EF97163A2DE1401E1875DEDC438B7864AD24CA23553DBBBD975DAF4CAD4A2592689FFB6CEE59FFA55B2702D0E5EE29CD09A071B0CC766A52CAECFB8A2CB8CC68D9D60221D50945506C3F7EE944859EC389EA76E168816132D0C807E73A48D7C34AD5F0821F272BC4C82646576ACDB67C">
            <a:extLst>
              <a:ext uri="{FF2B5EF4-FFF2-40B4-BE49-F238E27FC236}">
                <a16:creationId xmlns:a16="http://schemas.microsoft.com/office/drawing/2014/main" id="{2518BDF9-C470-4D47-AAD2-703F2DFE37D4}"/>
              </a:ext>
            </a:extLst>
          </p:cNvPr>
          <p:cNvSpPr txBox="1"/>
          <p:nvPr/>
        </p:nvSpPr>
        <p:spPr>
          <a:xfrm>
            <a:off x="627185" y="3401636"/>
            <a:ext cx="10937631" cy="1446550"/>
          </a:xfrm>
          <a:prstGeom prst="rect">
            <a:avLst/>
          </a:prstGeom>
          <a:noFill/>
          <a:effectLst>
            <a:outerShdw blurRad="50800" dist="12700" dir="2700000" sx="26000" sy="26000" algn="tl" rotWithShape="0">
              <a:prstClr val="black">
                <a:alpha val="79000"/>
              </a:prstClr>
            </a:outerShdw>
          </a:effectLst>
        </p:spPr>
        <p:txBody>
          <a:bodyPr wrap="square" rtlCol="0">
            <a:spAutoFit/>
            <a:scene3d>
              <a:camera prst="orthographicFront">
                <a:rot lat="0" lon="0" rev="0"/>
              </a:camera>
              <a:lightRig rig="threePt" dir="t"/>
            </a:scene3d>
          </a:bodyPr>
          <a:lstStyle>
            <a:defPPr>
              <a:defRPr lang="zh-CN"/>
            </a:defPPr>
            <a:lvl1pPr algn="dist">
              <a:defRPr sz="8000" b="1" spc="-150">
                <a:ln w="76200">
                  <a:noFill/>
                </a:ln>
                <a:gradFill>
                  <a:gsLst>
                    <a:gs pos="17000">
                      <a:schemeClr val="bg1"/>
                    </a:gs>
                    <a:gs pos="79000">
                      <a:srgbClr val="1D5DC7"/>
                    </a:gs>
                  </a:gsLst>
                  <a:lin ang="5400000" scaled="0"/>
                </a:gradFill>
                <a:latin typeface="Arial Black" panose="020B0A04020102020204" pitchFamily="34" charset="0"/>
                <a:ea typeface="Open Sans Extrabold" panose="020B0906030804020204" pitchFamily="34" charset="0"/>
                <a:cs typeface="Aharoni" panose="02010803020104030203" pitchFamily="2" charset="-79"/>
              </a:defRPr>
            </a:lvl1pPr>
            <a:lvl2pPr>
              <a:defRPr/>
            </a:lvl2pPr>
            <a:lvl3pPr>
              <a:defRPr/>
            </a:lvl3pPr>
            <a:lvl4pPr>
              <a:defRPr/>
            </a:lvl4pPr>
            <a:lvl5pPr>
              <a:defRPr/>
            </a:lvl5pPr>
            <a:lvl6pPr>
              <a:defRPr/>
            </a:lvl6pPr>
            <a:lvl7pPr>
              <a:defRPr/>
            </a:lvl7pPr>
            <a:lvl8pPr>
              <a:defRPr/>
            </a:lvl8pPr>
            <a:lvl9pPr>
              <a:defRPr/>
            </a:lvl9pPr>
          </a:lstStyle>
          <a:p>
            <a:pPr algn="ctr"/>
            <a:r>
              <a:rPr lang="en-US" altLang="zh-CN" sz="8800" b="0" spc="0" dirty="0">
                <a:solidFill>
                  <a:schemeClr val="bg1"/>
                </a:solidFill>
                <a:effectLst>
                  <a:outerShdw blurRad="50800" dist="38100" dir="2700000" algn="tl" rotWithShape="0">
                    <a:prstClr val="black">
                      <a:alpha val="40000"/>
                    </a:prstClr>
                  </a:outerShdw>
                </a:effectLst>
                <a:latin typeface="Arial" panose="020B0604020202020204" pitchFamily="34" charset="0"/>
                <a:ea typeface="Yu Gothic" panose="020B0400000000000000" pitchFamily="34" charset="-128"/>
                <a:cs typeface="Arial" panose="020B0604020202020204" pitchFamily="34" charset="0"/>
              </a:rPr>
              <a:t>Sustainability</a:t>
            </a:r>
          </a:p>
        </p:txBody>
      </p:sp>
      <p:sp>
        <p:nvSpPr>
          <p:cNvPr id="9" name="TextBox 62" descr="e7d195523061f1c0205959036996ad55c215b892a7aac5c0B9ADEF7896FB48F2EF97163A2DE1401E1875DEDC438B7864AD24CA23553DBBBD975DAF4CAD4A2592689FFB6CEE59FFA55B2702D0E5EE29CD09A071B0CC766A52CAECFB8A2CB8CC68D9D60221D50945506C3F7EE944859EC389EA76E168816132D0C807E73A48D7C34AD5F0821F272BC4C82646576ACDB67C">
            <a:extLst>
              <a:ext uri="{FF2B5EF4-FFF2-40B4-BE49-F238E27FC236}">
                <a16:creationId xmlns:a16="http://schemas.microsoft.com/office/drawing/2014/main" id="{50ED1CEF-4930-704C-BE14-39D1960DD0F2}"/>
              </a:ext>
            </a:extLst>
          </p:cNvPr>
          <p:cNvSpPr txBox="1"/>
          <p:nvPr/>
        </p:nvSpPr>
        <p:spPr>
          <a:xfrm>
            <a:off x="1804861" y="4509653"/>
            <a:ext cx="8658478" cy="830997"/>
          </a:xfrm>
          <a:prstGeom prst="rect">
            <a:avLst/>
          </a:prstGeom>
          <a:noFill/>
          <a:effectLst>
            <a:outerShdw blurRad="50800" dist="38100" dir="2700000" sx="54000" sy="54000" algn="tl" rotWithShape="0">
              <a:prstClr val="black">
                <a:alpha val="40000"/>
              </a:prstClr>
            </a:outerShdw>
          </a:effectLst>
        </p:spPr>
        <p:txBody>
          <a:bodyPr wrap="square" rtlCol="0">
            <a:spAutoFit/>
          </a:bodyPr>
          <a:lstStyle/>
          <a:p>
            <a:pPr algn="ctr">
              <a:defRPr/>
            </a:pPr>
            <a:r>
              <a:rPr lang="en-US" altLang="zh-CN" sz="4800" dirty="0">
                <a:ln w="38100">
                  <a:noFill/>
                </a:ln>
                <a:solidFill>
                  <a:schemeClr val="bg1"/>
                </a:solidFill>
                <a:effectLst>
                  <a:outerShdw blurRad="50800" dist="38100" dir="2700000" algn="tl" rotWithShape="0">
                    <a:prstClr val="black">
                      <a:alpha val="25000"/>
                    </a:prstClr>
                  </a:outerShdw>
                </a:effectLst>
                <a:latin typeface="Arial" panose="020B0604020202020204" pitchFamily="34" charset="0"/>
                <a:ea typeface="Verdana" panose="020B0604030504040204" pitchFamily="34" charset="0"/>
                <a:cs typeface="Arial" panose="020B0604020202020204" pitchFamily="34" charset="0"/>
              </a:rPr>
              <a:t>through </a:t>
            </a:r>
            <a:r>
              <a:rPr lang="en-US" altLang="zh-CN" sz="4800" b="1" dirty="0" err="1">
                <a:ln w="38100">
                  <a:noFill/>
                </a:ln>
                <a:solidFill>
                  <a:schemeClr val="bg1"/>
                </a:solidFill>
                <a:effectLst>
                  <a:outerShdw blurRad="50800" dist="38100" dir="2700000" algn="tl" rotWithShape="0">
                    <a:prstClr val="black">
                      <a:alpha val="25000"/>
                    </a:prstClr>
                  </a:outerShdw>
                </a:effectLst>
                <a:latin typeface="Arial" panose="020B0604020202020204" pitchFamily="34" charset="0"/>
                <a:ea typeface="Verdana" panose="020B0604030504040204" pitchFamily="34" charset="0"/>
                <a:cs typeface="Arial" panose="020B0604020202020204" pitchFamily="34" charset="0"/>
              </a:rPr>
              <a:t>AgTech</a:t>
            </a:r>
            <a:endParaRPr lang="en-US" altLang="zh-CN" sz="4800" b="1" dirty="0">
              <a:ln w="38100">
                <a:noFill/>
              </a:ln>
              <a:solidFill>
                <a:schemeClr val="bg1"/>
              </a:solidFill>
              <a:effectLst>
                <a:outerShdw blurRad="50800" dist="38100" dir="2700000" algn="tl" rotWithShape="0">
                  <a:prstClr val="black">
                    <a:alpha val="25000"/>
                  </a:prstClr>
                </a:outerShdw>
              </a:effectLst>
              <a:latin typeface="Arial" panose="020B0604020202020204" pitchFamily="34" charset="0"/>
              <a:ea typeface="Verdana" panose="020B060403050404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906ECE7-ABE0-3947-B930-33EFD299CBB2}"/>
              </a:ext>
            </a:extLst>
          </p:cNvPr>
          <p:cNvPicPr>
            <a:picLocks noChangeAspect="1"/>
          </p:cNvPicPr>
          <p:nvPr/>
        </p:nvPicPr>
        <p:blipFill>
          <a:blip r:embed="rId4"/>
          <a:stretch>
            <a:fillRect/>
          </a:stretch>
        </p:blipFill>
        <p:spPr>
          <a:xfrm>
            <a:off x="10645781" y="6297953"/>
            <a:ext cx="1330398" cy="409810"/>
          </a:xfrm>
          <a:prstGeom prst="rect">
            <a:avLst/>
          </a:prstGeom>
        </p:spPr>
      </p:pic>
    </p:spTree>
    <p:extLst>
      <p:ext uri="{BB962C8B-B14F-4D97-AF65-F5344CB8AC3E}">
        <p14:creationId xmlns:p14="http://schemas.microsoft.com/office/powerpoint/2010/main" val="2478166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F7796B1-9AF8-694C-B269-300BA2CBB4FB}"/>
              </a:ext>
            </a:extLst>
          </p:cNvPr>
          <p:cNvSpPr/>
          <p:nvPr/>
        </p:nvSpPr>
        <p:spPr>
          <a:xfrm>
            <a:off x="6134100" y="0"/>
            <a:ext cx="6057900" cy="6858000"/>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000" dirty="0">
              <a:solidFill>
                <a:srgbClr val="2F2F2F"/>
              </a:solidFill>
              <a:highlight>
                <a:srgbClr val="1485C8"/>
              </a:highlight>
              <a:ea typeface="Lato Light" charset="0"/>
              <a:cs typeface="Segoe UI" panose="020B0502040204020203" pitchFamily="34" charset="0"/>
            </a:endParaRPr>
          </a:p>
        </p:txBody>
      </p:sp>
      <p:sp>
        <p:nvSpPr>
          <p:cNvPr id="8"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9"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BB7F87E-536E-D84B-B1D1-08FB83C4F007}"/>
              </a:ext>
            </a:extLst>
          </p:cNvPr>
          <p:cNvSpPr txBox="1"/>
          <p:nvPr/>
        </p:nvSpPr>
        <p:spPr>
          <a:xfrm>
            <a:off x="1809296" y="2967335"/>
            <a:ext cx="4521246" cy="923330"/>
          </a:xfrm>
          <a:prstGeom prst="rect">
            <a:avLst/>
          </a:prstGeom>
          <a:noFill/>
        </p:spPr>
        <p:txBody>
          <a:bodyPr wrap="square" rtlCol="0">
            <a:spAutoFit/>
          </a:bodyPr>
          <a:lstStyle/>
          <a:p>
            <a:r>
              <a:rPr lang="en-US" altLang="zh-CN" sz="5400" dirty="0">
                <a:latin typeface="Arial" panose="020B0604020202020204" pitchFamily="34" charset="0"/>
                <a:ea typeface="Dotum" panose="020B0600000101010101" pitchFamily="34" charset="-127"/>
                <a:cs typeface="Arial" panose="020B0604020202020204" pitchFamily="34" charset="0"/>
              </a:rPr>
              <a:t>Sustainability </a:t>
            </a:r>
            <a:endParaRPr lang="en-US" altLang="zh-CN" sz="5400" b="0" spc="0" dirty="0">
              <a:latin typeface="Arial" panose="020B0604020202020204" pitchFamily="34" charset="0"/>
              <a:ea typeface="Dotum" panose="020B0600000101010101" pitchFamily="34" charset="-127"/>
              <a:cs typeface="Arial" panose="020B0604020202020204" pitchFamily="34" charset="0"/>
            </a:endParaRPr>
          </a:p>
        </p:txBody>
      </p:sp>
      <p:sp>
        <p:nvSpPr>
          <p:cNvPr id="23"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0C323E33-4328-A44F-B576-C270E27627C1}"/>
              </a:ext>
            </a:extLst>
          </p:cNvPr>
          <p:cNvSpPr txBox="1"/>
          <p:nvPr/>
        </p:nvSpPr>
        <p:spPr>
          <a:xfrm>
            <a:off x="6170338" y="2967335"/>
            <a:ext cx="4212367" cy="923330"/>
          </a:xfrm>
          <a:prstGeom prst="rect">
            <a:avLst/>
          </a:prstGeom>
          <a:noFill/>
        </p:spPr>
        <p:txBody>
          <a:bodyPr wrap="square" rtlCol="0">
            <a:spAutoFit/>
          </a:bodyPr>
          <a:lstStyle/>
          <a:p>
            <a:r>
              <a:rPr lang="en-US" altLang="zh-CN" sz="5400" b="1" dirty="0">
                <a:solidFill>
                  <a:schemeClr val="bg1"/>
                </a:solidFill>
                <a:latin typeface="Arial" panose="020B0604020202020204" pitchFamily="34" charset="0"/>
                <a:ea typeface="Dotum" panose="020B0600000101010101" pitchFamily="34" charset="-127"/>
                <a:cs typeface="Arial" panose="020B0604020202020204" pitchFamily="34" charset="0"/>
              </a:rPr>
              <a:t>Examples</a:t>
            </a:r>
            <a:endParaRPr lang="en-US" altLang="zh-CN" sz="5400" b="1"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grpSp>
        <p:nvGrpSpPr>
          <p:cNvPr id="2" name="Group 1">
            <a:extLst>
              <a:ext uri="{FF2B5EF4-FFF2-40B4-BE49-F238E27FC236}">
                <a16:creationId xmlns:a16="http://schemas.microsoft.com/office/drawing/2014/main" id="{44C3D8AB-4D8E-2444-B028-7E77225921A9}"/>
              </a:ext>
            </a:extLst>
          </p:cNvPr>
          <p:cNvGrpSpPr/>
          <p:nvPr/>
        </p:nvGrpSpPr>
        <p:grpSpPr>
          <a:xfrm>
            <a:off x="4136107" y="3787140"/>
            <a:ext cx="9010307" cy="533400"/>
            <a:chOff x="4136107" y="3787140"/>
            <a:chExt cx="9010307" cy="533400"/>
          </a:xfrm>
        </p:grpSpPr>
        <p:pic>
          <p:nvPicPr>
            <p:cNvPr id="9" name="Picture 8">
              <a:extLst>
                <a:ext uri="{FF2B5EF4-FFF2-40B4-BE49-F238E27FC236}">
                  <a16:creationId xmlns:a16="http://schemas.microsoft.com/office/drawing/2014/main" id="{14BCA764-BBB3-F04E-9568-80517278BC4B}"/>
                </a:ext>
              </a:extLst>
            </p:cNvPr>
            <p:cNvPicPr>
              <a:picLocks noChangeAspect="1"/>
            </p:cNvPicPr>
            <p:nvPr/>
          </p:nvPicPr>
          <p:blipFill>
            <a:blip r:embed="rId3"/>
            <a:stretch>
              <a:fillRect/>
            </a:stretch>
          </p:blipFill>
          <p:spPr>
            <a:xfrm>
              <a:off x="5780414" y="3787140"/>
              <a:ext cx="7366000" cy="533400"/>
            </a:xfrm>
            <a:prstGeom prst="rect">
              <a:avLst/>
            </a:prstGeom>
          </p:spPr>
        </p:pic>
        <p:cxnSp>
          <p:nvCxnSpPr>
            <p:cNvPr id="10" name="Straight Connector 9">
              <a:extLst>
                <a:ext uri="{FF2B5EF4-FFF2-40B4-BE49-F238E27FC236}">
                  <a16:creationId xmlns:a16="http://schemas.microsoft.com/office/drawing/2014/main" id="{ABF69CBD-07B9-3E44-8EDA-F86D4B008578}"/>
                </a:ext>
              </a:extLst>
            </p:cNvPr>
            <p:cNvCxnSpPr/>
            <p:nvPr/>
          </p:nvCxnSpPr>
          <p:spPr>
            <a:xfrm flipH="1">
              <a:off x="4136107" y="3931529"/>
              <a:ext cx="2013527" cy="0"/>
            </a:xfrm>
            <a:prstGeom prst="line">
              <a:avLst/>
            </a:prstGeom>
            <a:ln w="25400">
              <a:solidFill>
                <a:srgbClr val="1485C8"/>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793AC1C-5F93-B347-9BBC-D972AFB0F0A7}"/>
              </a:ext>
            </a:extLst>
          </p:cNvPr>
          <p:cNvPicPr>
            <a:picLocks noChangeAspect="1"/>
          </p:cNvPicPr>
          <p:nvPr/>
        </p:nvPicPr>
        <p:blipFill>
          <a:blip r:embed="rId4"/>
          <a:stretch>
            <a:fillRect/>
          </a:stretch>
        </p:blipFill>
        <p:spPr>
          <a:xfrm>
            <a:off x="10645781" y="6297953"/>
            <a:ext cx="1330398" cy="409810"/>
          </a:xfrm>
          <a:prstGeom prst="rect">
            <a:avLst/>
          </a:prstGeom>
        </p:spPr>
      </p:pic>
    </p:spTree>
    <p:extLst>
      <p:ext uri="{BB962C8B-B14F-4D97-AF65-F5344CB8AC3E}">
        <p14:creationId xmlns:p14="http://schemas.microsoft.com/office/powerpoint/2010/main" val="29566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building in the background&#10;&#10;Description automatically generated">
            <a:extLst>
              <a:ext uri="{FF2B5EF4-FFF2-40B4-BE49-F238E27FC236}">
                <a16:creationId xmlns:a16="http://schemas.microsoft.com/office/drawing/2014/main" id="{1DCB24BE-C37E-9743-BBF7-F855ED35AF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6736965" cy="6852356"/>
          </a:xfrm>
          <a:prstGeom prst="rect">
            <a:avLst/>
          </a:prstGeom>
        </p:spPr>
      </p:pic>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25"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9967411-9E6A-124D-95DC-17DDD2EA7178}"/>
              </a:ext>
            </a:extLst>
          </p:cNvPr>
          <p:cNvSpPr txBox="1"/>
          <p:nvPr/>
        </p:nvSpPr>
        <p:spPr>
          <a:xfrm>
            <a:off x="7186731" y="2551837"/>
            <a:ext cx="4477730" cy="1754326"/>
          </a:xfrm>
          <a:prstGeom prst="rect">
            <a:avLst/>
          </a:prstGeom>
          <a:noFill/>
        </p:spPr>
        <p:txBody>
          <a:bodyPr wrap="square" rtlCol="0">
            <a:spAutoFit/>
          </a:bodyPr>
          <a:lstStyle/>
          <a:p>
            <a:r>
              <a:rPr lang="en-US" altLang="zh-CN" sz="5400" dirty="0">
                <a:latin typeface="Arial" panose="020B0604020202020204" pitchFamily="34" charset="0"/>
                <a:ea typeface="Dotum" panose="020B0600000101010101" pitchFamily="34" charset="-127"/>
                <a:cs typeface="Arial" panose="020B0604020202020204" pitchFamily="34" charset="0"/>
              </a:rPr>
              <a:t>Corporate</a:t>
            </a:r>
          </a:p>
          <a:p>
            <a:r>
              <a:rPr lang="en-US" altLang="zh-CN" sz="5400" dirty="0">
                <a:latin typeface="Arial" panose="020B0604020202020204" pitchFamily="34" charset="0"/>
                <a:ea typeface="Dotum" panose="020B0600000101010101" pitchFamily="34" charset="-127"/>
                <a:cs typeface="Arial" panose="020B0604020202020204" pitchFamily="34" charset="0"/>
              </a:rPr>
              <a:t>Responsibility</a:t>
            </a:r>
          </a:p>
        </p:txBody>
      </p:sp>
      <p:grpSp>
        <p:nvGrpSpPr>
          <p:cNvPr id="3" name="Group 2">
            <a:extLst>
              <a:ext uri="{FF2B5EF4-FFF2-40B4-BE49-F238E27FC236}">
                <a16:creationId xmlns:a16="http://schemas.microsoft.com/office/drawing/2014/main" id="{1B4B6C52-67CC-AD45-80F7-E6001506C06E}"/>
              </a:ext>
            </a:extLst>
          </p:cNvPr>
          <p:cNvGrpSpPr/>
          <p:nvPr/>
        </p:nvGrpSpPr>
        <p:grpSpPr>
          <a:xfrm>
            <a:off x="916241" y="1202228"/>
            <a:ext cx="5451231" cy="2062103"/>
            <a:chOff x="831402" y="991700"/>
            <a:chExt cx="5451231" cy="2062103"/>
          </a:xfrm>
        </p:grpSpPr>
        <p:sp>
          <p:nvSpPr>
            <p:cNvPr id="7"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D80AE01-5D58-F545-B23C-9C6A108744C6}"/>
                </a:ext>
              </a:extLst>
            </p:cNvPr>
            <p:cNvSpPr txBox="1"/>
            <p:nvPr/>
          </p:nvSpPr>
          <p:spPr>
            <a:xfrm>
              <a:off x="831402" y="991700"/>
              <a:ext cx="5451231" cy="2062103"/>
            </a:xfrm>
            <a:prstGeom prst="rect">
              <a:avLst/>
            </a:prstGeom>
            <a:noFill/>
          </p:spPr>
          <p:txBody>
            <a:bodyPr wrap="square" rtlCol="0">
              <a:spAutoFit/>
            </a:bodyPr>
            <a:lstStyle/>
            <a:p>
              <a:r>
                <a:rPr lang="en-US" altLang="zh-CN" sz="3200" b="0" spc="0" dirty="0">
                  <a:solidFill>
                    <a:schemeClr val="bg1"/>
                  </a:solidFill>
                  <a:latin typeface="Arial" panose="020B0604020202020204" pitchFamily="34" charset="0"/>
                  <a:ea typeface="Dotum" panose="020B0600000101010101" pitchFamily="34" charset="-127"/>
                  <a:cs typeface="Arial" panose="020B0604020202020204" pitchFamily="34" charset="0"/>
                </a:rPr>
                <a:t>The largest privately owned solar field in Nebraska</a:t>
              </a:r>
            </a:p>
            <a:p>
              <a:endPar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endParaRPr>
            </a:p>
            <a:p>
              <a:r>
                <a:rPr lang="en-US" altLang="zh-CN" sz="3200" b="0" spc="0" dirty="0">
                  <a:solidFill>
                    <a:schemeClr val="bg1"/>
                  </a:solidFill>
                  <a:latin typeface="Arial" panose="020B0604020202020204" pitchFamily="34" charset="0"/>
                  <a:ea typeface="Dotum" panose="020B0600000101010101" pitchFamily="34" charset="-127"/>
                  <a:cs typeface="Arial" panose="020B0604020202020204" pitchFamily="34" charset="0"/>
                </a:rPr>
                <a:t>Valmont Solar</a:t>
              </a:r>
              <a:r>
                <a:rPr lang="en-US" altLang="zh-CN" sz="1400" baseline="30000"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altLang="zh-CN" sz="3200" b="0" spc="0"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altLang="zh-CN" sz="3200" b="0" spc="-300"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altLang="zh-CN" sz="3200" b="0" spc="0" dirty="0">
                  <a:solidFill>
                    <a:schemeClr val="bg1"/>
                  </a:solidFill>
                  <a:latin typeface="Arial" panose="020B0604020202020204" pitchFamily="34" charset="0"/>
                  <a:ea typeface="Dotum" panose="020B0600000101010101" pitchFamily="34" charset="-127"/>
                  <a:cs typeface="Arial" panose="020B0604020202020204" pitchFamily="34" charset="0"/>
                </a:rPr>
                <a:t>Solutions</a:t>
              </a:r>
            </a:p>
          </p:txBody>
        </p:sp>
        <p:sp>
          <p:nvSpPr>
            <p:cNvPr id="8"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AA1CBF97-0E38-CB44-B663-F4F1D758FEFC}"/>
                </a:ext>
              </a:extLst>
            </p:cNvPr>
            <p:cNvSpPr txBox="1"/>
            <p:nvPr/>
          </p:nvSpPr>
          <p:spPr>
            <a:xfrm>
              <a:off x="3361285" y="2556066"/>
              <a:ext cx="460857" cy="276999"/>
            </a:xfrm>
            <a:prstGeom prst="rect">
              <a:avLst/>
            </a:prstGeom>
            <a:noFill/>
          </p:spPr>
          <p:txBody>
            <a:bodyPr wrap="square" rtlCol="0">
              <a:spAutoFit/>
            </a:bodyPr>
            <a:lstStyle/>
            <a:p>
              <a:r>
                <a:rPr lang="en-US" altLang="zh-CN" sz="1200" spc="0" baseline="30000" dirty="0">
                  <a:solidFill>
                    <a:schemeClr val="bg1"/>
                  </a:solidFill>
                  <a:latin typeface="Arial" panose="020B0604020202020204" pitchFamily="34" charset="0"/>
                  <a:ea typeface="Dotum" panose="020B0600000101010101" pitchFamily="34" charset="-127"/>
                  <a:cs typeface="Arial" panose="020B0604020202020204" pitchFamily="34" charset="0"/>
                </a:rPr>
                <a:t>TM</a:t>
              </a:r>
              <a:endParaRPr lang="en-US" altLang="zh-CN" sz="120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grpSp>
      <p:pic>
        <p:nvPicPr>
          <p:cNvPr id="9" name="Picture 8">
            <a:extLst>
              <a:ext uri="{FF2B5EF4-FFF2-40B4-BE49-F238E27FC236}">
                <a16:creationId xmlns:a16="http://schemas.microsoft.com/office/drawing/2014/main" id="{5B2F4828-564C-A34D-AF0A-CD505C37954F}"/>
              </a:ext>
            </a:extLst>
          </p:cNvPr>
          <p:cNvPicPr>
            <a:picLocks noChangeAspect="1"/>
          </p:cNvPicPr>
          <p:nvPr/>
        </p:nvPicPr>
        <p:blipFill>
          <a:blip r:embed="rId4"/>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3144753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sitting, laying, group&#10;&#10;Description automatically generated">
            <a:extLst>
              <a:ext uri="{FF2B5EF4-FFF2-40B4-BE49-F238E27FC236}">
                <a16:creationId xmlns:a16="http://schemas.microsoft.com/office/drawing/2014/main" id="{9A538F7D-BE32-1049-A5E1-DD3B3AE3E4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8900000">
            <a:off x="6187829" y="1494631"/>
            <a:ext cx="4366306" cy="4366306"/>
          </a:xfrm>
          <a:prstGeom prst="rect">
            <a:avLst/>
          </a:prstGeom>
        </p:spPr>
      </p:pic>
      <p:sp>
        <p:nvSpPr>
          <p:cNvPr id="3" name="矩形 2"/>
          <p:cNvSpPr/>
          <p:nvPr/>
        </p:nvSpPr>
        <p:spPr>
          <a:xfrm rot="2700000">
            <a:off x="9462910" y="-1808220"/>
            <a:ext cx="4338656" cy="4338656"/>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2700000">
            <a:off x="9462910" y="4786029"/>
            <a:ext cx="4338656" cy="4338656"/>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7"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418F2D97-9263-1A4A-8BD0-73BC24710133}"/>
              </a:ext>
            </a:extLst>
          </p:cNvPr>
          <p:cNvSpPr txBox="1"/>
          <p:nvPr/>
        </p:nvSpPr>
        <p:spPr>
          <a:xfrm>
            <a:off x="740588" y="2551837"/>
            <a:ext cx="4462423" cy="1754326"/>
          </a:xfrm>
          <a:prstGeom prst="rect">
            <a:avLst/>
          </a:prstGeom>
          <a:noFill/>
        </p:spPr>
        <p:txBody>
          <a:bodyPr wrap="square" rtlCol="0">
            <a:spAutoFit/>
          </a:bodyPr>
          <a:lstStyle/>
          <a:p>
            <a:r>
              <a:rPr lang="en-US" altLang="zh-CN" sz="5400" dirty="0">
                <a:latin typeface="Arial" panose="020B0604020202020204" pitchFamily="34" charset="0"/>
                <a:ea typeface="Dotum" panose="020B0600000101010101" pitchFamily="34" charset="-127"/>
                <a:cs typeface="Arial" panose="020B0604020202020204" pitchFamily="34" charset="0"/>
              </a:rPr>
              <a:t>Corporate</a:t>
            </a:r>
          </a:p>
          <a:p>
            <a:r>
              <a:rPr lang="en-US" altLang="zh-CN" sz="5400" spc="0" dirty="0">
                <a:latin typeface="Arial" panose="020B0604020202020204" pitchFamily="34" charset="0"/>
                <a:ea typeface="Dotum" panose="020B0600000101010101" pitchFamily="34" charset="-127"/>
                <a:cs typeface="Arial" panose="020B0604020202020204" pitchFamily="34" charset="0"/>
              </a:rPr>
              <a:t>Responsibility</a:t>
            </a:r>
          </a:p>
        </p:txBody>
      </p:sp>
      <p:sp>
        <p:nvSpPr>
          <p:cNvPr id="18"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B8F5DF2B-0262-7C43-8CD7-2B00BD009C8A}"/>
              </a:ext>
            </a:extLst>
          </p:cNvPr>
          <p:cNvSpPr txBox="1"/>
          <p:nvPr/>
        </p:nvSpPr>
        <p:spPr>
          <a:xfrm>
            <a:off x="740588" y="5352017"/>
            <a:ext cx="5451231" cy="584775"/>
          </a:xfrm>
          <a:prstGeom prst="rect">
            <a:avLst/>
          </a:prstGeom>
          <a:noFill/>
        </p:spPr>
        <p:txBody>
          <a:bodyPr wrap="square" rtlCol="0">
            <a:spAutoFit/>
          </a:bodyPr>
          <a:lstStyle/>
          <a:p>
            <a:r>
              <a:rPr lang="en-US" altLang="zh-CN" sz="3200" dirty="0">
                <a:latin typeface="Arial" panose="020B0604020202020204" pitchFamily="34" charset="0"/>
                <a:ea typeface="Dotum" panose="020B0600000101010101" pitchFamily="34" charset="-127"/>
                <a:cs typeface="Arial" panose="020B0604020202020204" pitchFamily="34" charset="0"/>
              </a:rPr>
              <a:t>100 electric vehicles by 2020</a:t>
            </a:r>
            <a:endParaRPr lang="en-US" altLang="zh-CN" sz="3200" b="0" spc="0" dirty="0">
              <a:latin typeface="Arial" panose="020B0604020202020204" pitchFamily="34" charset="0"/>
              <a:ea typeface="Dotum" panose="020B0600000101010101" pitchFamily="34" charset="-127"/>
              <a:cs typeface="Arial" panose="020B0604020202020204" pitchFamily="34" charset="0"/>
            </a:endParaRPr>
          </a:p>
        </p:txBody>
      </p:sp>
      <p:pic>
        <p:nvPicPr>
          <p:cNvPr id="9" name="Picture 8">
            <a:extLst>
              <a:ext uri="{FF2B5EF4-FFF2-40B4-BE49-F238E27FC236}">
                <a16:creationId xmlns:a16="http://schemas.microsoft.com/office/drawing/2014/main" id="{951BE2A0-2CB5-C048-8CE6-9E307280130B}"/>
              </a:ext>
            </a:extLst>
          </p:cNvPr>
          <p:cNvPicPr>
            <a:picLocks noChangeAspect="1"/>
          </p:cNvPicPr>
          <p:nvPr/>
        </p:nvPicPr>
        <p:blipFill>
          <a:blip r:embed="rId4"/>
          <a:stretch>
            <a:fillRect/>
          </a:stretch>
        </p:blipFill>
        <p:spPr>
          <a:xfrm>
            <a:off x="10645781" y="6297953"/>
            <a:ext cx="1330398" cy="409810"/>
          </a:xfrm>
          <a:prstGeom prst="rect">
            <a:avLst/>
          </a:prstGeom>
        </p:spPr>
      </p:pic>
    </p:spTree>
    <p:extLst>
      <p:ext uri="{BB962C8B-B14F-4D97-AF65-F5344CB8AC3E}">
        <p14:creationId xmlns:p14="http://schemas.microsoft.com/office/powerpoint/2010/main" val="1602563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0" y="0"/>
            <a:ext cx="12192000" cy="3429000"/>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person, outdoor, person, grass&#10;&#10;Description automatically generated">
            <a:extLst>
              <a:ext uri="{FF2B5EF4-FFF2-40B4-BE49-F238E27FC236}">
                <a16:creationId xmlns:a16="http://schemas.microsoft.com/office/drawing/2014/main" id="{06E6D4ED-BD13-3E4C-B6C7-4F7D2A19E8A6}"/>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7958597" y="1775040"/>
            <a:ext cx="3264489" cy="4235484"/>
          </a:xfrm>
          <a:prstGeom prst="rect">
            <a:avLst/>
          </a:prstGeom>
        </p:spPr>
      </p:pic>
      <p:sp>
        <p:nvSpPr>
          <p:cNvPr id="12" name="矩形 1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4466274" y="1775040"/>
            <a:ext cx="3264408" cy="4235484"/>
          </a:xfrm>
          <a:prstGeom prst="rect">
            <a:avLst/>
          </a:prstGeom>
          <a:blipFill>
            <a:blip r:embed="rId4"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zh-CN" altLang="en-US" dirty="0"/>
          </a:p>
        </p:txBody>
      </p:sp>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23"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B343F1C-2124-9D4E-B37C-283AAB93E84B}"/>
              </a:ext>
            </a:extLst>
          </p:cNvPr>
          <p:cNvSpPr txBox="1"/>
          <p:nvPr/>
        </p:nvSpPr>
        <p:spPr>
          <a:xfrm>
            <a:off x="1376911" y="606556"/>
            <a:ext cx="9439772" cy="923330"/>
          </a:xfrm>
          <a:prstGeom prst="rect">
            <a:avLst/>
          </a:prstGeom>
          <a:noFill/>
        </p:spPr>
        <p:txBody>
          <a:bodyPr wrap="square" rtlCol="0">
            <a:spAutoFit/>
          </a:bodyPr>
          <a:lstStyle/>
          <a:p>
            <a:pPr algn="ctr"/>
            <a:r>
              <a:rPr lang="en-US" altLang="zh-CN" sz="5400" dirty="0">
                <a:solidFill>
                  <a:schemeClr val="bg1"/>
                </a:solidFill>
                <a:latin typeface="Arial" panose="020B0604020202020204" pitchFamily="34" charset="0"/>
                <a:ea typeface="Dotum" panose="020B0600000101010101" pitchFamily="34" charset="-127"/>
                <a:cs typeface="Arial" panose="020B0604020202020204" pitchFamily="34" charset="0"/>
              </a:rPr>
              <a:t>Sustainability through </a:t>
            </a:r>
            <a:r>
              <a:rPr lang="en-US" altLang="zh-CN" sz="5400" dirty="0" err="1">
                <a:solidFill>
                  <a:schemeClr val="bg1"/>
                </a:solidFill>
                <a:latin typeface="Arial" panose="020B0604020202020204" pitchFamily="34" charset="0"/>
                <a:ea typeface="Dotum" panose="020B0600000101010101" pitchFamily="34" charset="-127"/>
                <a:cs typeface="Arial" panose="020B0604020202020204" pitchFamily="34" charset="0"/>
              </a:rPr>
              <a:t>AgTech</a:t>
            </a:r>
            <a:r>
              <a:rPr lang="en-US" altLang="zh-CN" sz="5400" dirty="0">
                <a:solidFill>
                  <a:schemeClr val="bg1"/>
                </a:solidFill>
                <a:latin typeface="Arial" panose="020B0604020202020204" pitchFamily="34" charset="0"/>
                <a:ea typeface="Dotum" panose="020B0600000101010101" pitchFamily="34" charset="-127"/>
                <a:cs typeface="Arial" panose="020B0604020202020204" pitchFamily="34" charset="0"/>
              </a:rPr>
              <a:t> </a:t>
            </a:r>
            <a:endParaRPr lang="en-US" altLang="zh-CN" sz="5400" b="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sp>
        <p:nvSpPr>
          <p:cNvPr id="28" name="矩形 1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11DC7E1-6AF4-B544-A9D9-E8860408077D}"/>
              </a:ext>
            </a:extLst>
          </p:cNvPr>
          <p:cNvSpPr/>
          <p:nvPr/>
        </p:nvSpPr>
        <p:spPr>
          <a:xfrm>
            <a:off x="968914" y="1775040"/>
            <a:ext cx="3264489" cy="4235484"/>
          </a:xfrm>
          <a:prstGeom prst="rect">
            <a:avLst/>
          </a:prstGeom>
          <a:blipFill>
            <a:blip r:embed="rId5"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C439CD75-3E90-C84A-8751-135DE632AE20}"/>
              </a:ext>
            </a:extLst>
          </p:cNvPr>
          <p:cNvPicPr>
            <a:picLocks noChangeAspect="1"/>
          </p:cNvPicPr>
          <p:nvPr/>
        </p:nvPicPr>
        <p:blipFill>
          <a:blip r:embed="rId6"/>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1807413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3114" y="1825"/>
            <a:ext cx="1529971" cy="6856175"/>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9BE42A35-CDFA-3E47-97E1-3C08D30E8F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8958" t="-515123" r="4085" b="3"/>
          <a:stretch/>
        </p:blipFill>
        <p:spPr>
          <a:xfrm rot="5400000">
            <a:off x="1028315" y="265099"/>
            <a:ext cx="6858000" cy="6327803"/>
          </a:xfrm>
          <a:prstGeom prst="rect">
            <a:avLst/>
          </a:prstGeom>
        </p:spPr>
      </p:pic>
      <p:sp>
        <p:nvSpPr>
          <p:cNvPr id="19" name="等腰三角形 18"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rot="5400000">
            <a:off x="1874253" y="4089212"/>
            <a:ext cx="402772" cy="347217"/>
          </a:xfrm>
          <a:prstGeom prst="triangle">
            <a:avLst/>
          </a:prstGeom>
          <a:solidFill>
            <a:srgbClr val="458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rot="5400000">
            <a:off x="-2355742" y="3299971"/>
            <a:ext cx="6228784" cy="624723"/>
          </a:xfrm>
          <a:prstGeom prst="rect">
            <a:avLst/>
          </a:prstGeom>
        </p:spPr>
        <p:txBody>
          <a:bodyPr wrap="square">
            <a:spAutoFit/>
          </a:bodyPr>
          <a:lstStyle/>
          <a:p>
            <a:pPr algn="ctr">
              <a:lnSpc>
                <a:spcPct val="120000"/>
              </a:lnSpc>
            </a:pPr>
            <a:r>
              <a:rPr lang="en-US" sz="3200" dirty="0">
                <a:solidFill>
                  <a:schemeClr val="bg1"/>
                </a:solidFill>
                <a:latin typeface="Arial" panose="020B0604020202020204" pitchFamily="34" charset="0"/>
                <a:ea typeface="Yu Gothic" panose="020B0400000000000000" pitchFamily="34" charset="-128"/>
                <a:cs typeface="Arial" panose="020B0604020202020204" pitchFamily="34" charset="0"/>
              </a:rPr>
              <a:t>Efficient Use of Water</a:t>
            </a:r>
          </a:p>
        </p:txBody>
      </p:sp>
      <p:pic>
        <p:nvPicPr>
          <p:cNvPr id="2" name="图片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21216" y="1824"/>
            <a:ext cx="4570783" cy="6856174"/>
          </a:xfrm>
          <a:prstGeom prst="rect">
            <a:avLst/>
          </a:prstGeom>
          <a:effectLst>
            <a:innerShdw blurRad="812800" dist="1231900" dir="5400000">
              <a:prstClr val="black">
                <a:alpha val="17000"/>
              </a:prstClr>
            </a:innerShdw>
          </a:effectLst>
        </p:spPr>
      </p:pic>
      <p:sp>
        <p:nvSpPr>
          <p:cNvPr id="3"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pic>
        <p:nvPicPr>
          <p:cNvPr id="4" name="Picture 3">
            <a:extLst>
              <a:ext uri="{FF2B5EF4-FFF2-40B4-BE49-F238E27FC236}">
                <a16:creationId xmlns:a16="http://schemas.microsoft.com/office/drawing/2014/main" id="{75F35E5D-ECCD-AD43-BDD3-3A882FDF991A}"/>
              </a:ext>
            </a:extLst>
          </p:cNvPr>
          <p:cNvPicPr>
            <a:picLocks noChangeAspect="1"/>
          </p:cNvPicPr>
          <p:nvPr/>
        </p:nvPicPr>
        <p:blipFill>
          <a:blip r:embed="rId5"/>
          <a:stretch>
            <a:fillRect/>
          </a:stretch>
        </p:blipFill>
        <p:spPr>
          <a:xfrm>
            <a:off x="6898825" y="2212953"/>
            <a:ext cx="1444782" cy="1998615"/>
          </a:xfrm>
          <a:prstGeom prst="rect">
            <a:avLst/>
          </a:prstGeom>
          <a:effectLst>
            <a:outerShdw blurRad="50800" dir="2700000" sx="103000" sy="103000" algn="tl" rotWithShape="0">
              <a:prstClr val="black">
                <a:alpha val="56000"/>
              </a:prstClr>
            </a:outerShdw>
          </a:effectLst>
        </p:spPr>
      </p:pic>
      <p:sp>
        <p:nvSpPr>
          <p:cNvPr id="16" name="等腰三角形 18"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A49678A3-50C3-304D-A3AA-E11A4B1D2072}"/>
              </a:ext>
            </a:extLst>
          </p:cNvPr>
          <p:cNvSpPr/>
          <p:nvPr/>
        </p:nvSpPr>
        <p:spPr>
          <a:xfrm rot="5400000">
            <a:off x="1874253" y="5041799"/>
            <a:ext cx="402772" cy="347217"/>
          </a:xfrm>
          <a:prstGeom prst="triangle">
            <a:avLst/>
          </a:prstGeom>
          <a:solidFill>
            <a:srgbClr val="458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1874930" y="1677091"/>
            <a:ext cx="5580213" cy="1323439"/>
          </a:xfrm>
          <a:prstGeom prst="rect">
            <a:avLst/>
          </a:prstGeom>
        </p:spPr>
        <p:txBody>
          <a:bodyPr wrap="square">
            <a:spAutoFit/>
          </a:bodyPr>
          <a:lstStyle/>
          <a:p>
            <a:r>
              <a:rPr lang="en-US" sz="40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Water usage per bushel </a:t>
            </a:r>
            <a:br>
              <a:rPr lang="en-US" sz="40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br>
            <a:r>
              <a:rPr lang="en-US" sz="40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of co</a:t>
            </a:r>
            <a:r>
              <a:rPr lang="en-US" sz="4000" spc="3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r</a:t>
            </a:r>
            <a:r>
              <a:rPr lang="en-US" sz="40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n in Nebraska</a:t>
            </a:r>
          </a:p>
        </p:txBody>
      </p:sp>
      <p:sp>
        <p:nvSpPr>
          <p:cNvPr id="14"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71B13EE9-04D7-9745-A3C8-2E765388D45B}"/>
              </a:ext>
            </a:extLst>
          </p:cNvPr>
          <p:cNvSpPr/>
          <p:nvPr/>
        </p:nvSpPr>
        <p:spPr>
          <a:xfrm>
            <a:off x="2369615" y="3878100"/>
            <a:ext cx="5417674" cy="769441"/>
          </a:xfrm>
          <a:prstGeom prst="rect">
            <a:avLst/>
          </a:prstGeom>
        </p:spPr>
        <p:txBody>
          <a:bodyPr wrap="square">
            <a:spAutoFit/>
          </a:bodyPr>
          <a:lstStyle/>
          <a:p>
            <a:r>
              <a:rPr lang="en-US" sz="4400" b="1"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3,800</a:t>
            </a:r>
            <a:r>
              <a:rPr lang="en-US" sz="3200" b="1"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 gallons </a:t>
            </a:r>
            <a:r>
              <a:rPr lang="en-US" sz="32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in 1990</a:t>
            </a:r>
          </a:p>
        </p:txBody>
      </p:sp>
      <p:sp>
        <p:nvSpPr>
          <p:cNvPr id="15"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96CC26DE-2A7D-8548-8DB0-1B8FC52490C0}"/>
              </a:ext>
            </a:extLst>
          </p:cNvPr>
          <p:cNvSpPr/>
          <p:nvPr/>
        </p:nvSpPr>
        <p:spPr>
          <a:xfrm>
            <a:off x="2369615" y="4796187"/>
            <a:ext cx="5417674" cy="769441"/>
          </a:xfrm>
          <a:prstGeom prst="rect">
            <a:avLst/>
          </a:prstGeom>
        </p:spPr>
        <p:txBody>
          <a:bodyPr wrap="square">
            <a:spAutoFit/>
          </a:bodyPr>
          <a:lstStyle/>
          <a:p>
            <a:r>
              <a:rPr lang="en-US" sz="4400" b="1"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2,300</a:t>
            </a:r>
            <a:r>
              <a:rPr lang="en-US" sz="3200" b="1"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 gallons </a:t>
            </a:r>
            <a:r>
              <a:rPr lang="en-US" sz="32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in 20</a:t>
            </a:r>
            <a:r>
              <a:rPr lang="en-US" sz="3200" spc="-15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1</a:t>
            </a:r>
            <a:r>
              <a:rPr lang="en-US" sz="32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4</a:t>
            </a:r>
          </a:p>
        </p:txBody>
      </p:sp>
      <p:pic>
        <p:nvPicPr>
          <p:cNvPr id="20" name="Picture 19">
            <a:extLst>
              <a:ext uri="{FF2B5EF4-FFF2-40B4-BE49-F238E27FC236}">
                <a16:creationId xmlns:a16="http://schemas.microsoft.com/office/drawing/2014/main" id="{067E00BB-EA92-D640-A29A-DB0E1F51120F}"/>
              </a:ext>
            </a:extLst>
          </p:cNvPr>
          <p:cNvPicPr>
            <a:picLocks noChangeAspect="1"/>
          </p:cNvPicPr>
          <p:nvPr/>
        </p:nvPicPr>
        <p:blipFill>
          <a:blip r:embed="rId6"/>
          <a:stretch>
            <a:fillRect/>
          </a:stretch>
        </p:blipFill>
        <p:spPr>
          <a:xfrm>
            <a:off x="10645781" y="6297953"/>
            <a:ext cx="1330398" cy="409810"/>
          </a:xfrm>
          <a:prstGeom prst="rect">
            <a:avLst/>
          </a:prstGeom>
        </p:spPr>
      </p:pic>
    </p:spTree>
    <p:extLst>
      <p:ext uri="{BB962C8B-B14F-4D97-AF65-F5344CB8AC3E}">
        <p14:creationId xmlns:p14="http://schemas.microsoft.com/office/powerpoint/2010/main" val="1408256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6477000" y="0"/>
            <a:ext cx="5715000" cy="6858000"/>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27"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989516EF-A44D-BD44-A9F5-9B5EB4F0126A}"/>
              </a:ext>
            </a:extLst>
          </p:cNvPr>
          <p:cNvSpPr/>
          <p:nvPr/>
        </p:nvSpPr>
        <p:spPr>
          <a:xfrm>
            <a:off x="672575" y="1314807"/>
            <a:ext cx="4736711" cy="1754326"/>
          </a:xfrm>
          <a:prstGeom prst="rect">
            <a:avLst/>
          </a:prstGeom>
        </p:spPr>
        <p:txBody>
          <a:bodyPr wrap="square">
            <a:spAutoFit/>
          </a:bodyPr>
          <a:lstStyle/>
          <a:p>
            <a:r>
              <a:rPr lang="en-US" sz="54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Producing more </a:t>
            </a:r>
            <a:r>
              <a:rPr lang="en-US" sz="5400" dirty="0">
                <a:latin typeface="Arial" panose="020B0604020202020204" pitchFamily="34" charset="0"/>
                <a:ea typeface="Yu Gothic" panose="020B0400000000000000" pitchFamily="34" charset="-128"/>
                <a:cs typeface="Arial" panose="020B0604020202020204" pitchFamily="34" charset="0"/>
              </a:rPr>
              <a:t>with less</a:t>
            </a:r>
          </a:p>
        </p:txBody>
      </p:sp>
      <p:graphicFrame>
        <p:nvGraphicFramePr>
          <p:cNvPr id="30" name="Chart 29">
            <a:extLst>
              <a:ext uri="{FF2B5EF4-FFF2-40B4-BE49-F238E27FC236}">
                <a16:creationId xmlns:a16="http://schemas.microsoft.com/office/drawing/2014/main" id="{4DB34DBA-8D36-904D-9A91-A95E4BD9E69B}"/>
              </a:ext>
            </a:extLst>
          </p:cNvPr>
          <p:cNvGraphicFramePr/>
          <p:nvPr>
            <p:extLst>
              <p:ext uri="{D42A27DB-BD31-4B8C-83A1-F6EECF244321}">
                <p14:modId xmlns:p14="http://schemas.microsoft.com/office/powerpoint/2010/main" val="161907577"/>
              </p:ext>
            </p:extLst>
          </p:nvPr>
        </p:nvGraphicFramePr>
        <p:xfrm>
          <a:off x="792891" y="3608935"/>
          <a:ext cx="9501179" cy="2679569"/>
        </p:xfrm>
        <a:graphic>
          <a:graphicData uri="http://schemas.openxmlformats.org/drawingml/2006/chart">
            <c:chart xmlns:c="http://schemas.openxmlformats.org/drawingml/2006/chart" xmlns:r="http://schemas.openxmlformats.org/officeDocument/2006/relationships" r:id="rId3"/>
          </a:graphicData>
        </a:graphic>
      </p:graphicFrame>
      <p:pic>
        <p:nvPicPr>
          <p:cNvPr id="23" name="图片 2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74343" y="1053216"/>
            <a:ext cx="6317657" cy="2195850"/>
          </a:xfrm>
          <a:prstGeom prst="rect">
            <a:avLst/>
          </a:prstGeom>
        </p:spPr>
      </p:pic>
      <p:pic>
        <p:nvPicPr>
          <p:cNvPr id="9" name="Picture 8">
            <a:extLst>
              <a:ext uri="{FF2B5EF4-FFF2-40B4-BE49-F238E27FC236}">
                <a16:creationId xmlns:a16="http://schemas.microsoft.com/office/drawing/2014/main" id="{68101E48-8182-144B-8D04-ED115C7FF9DD}"/>
              </a:ext>
            </a:extLst>
          </p:cNvPr>
          <p:cNvPicPr>
            <a:picLocks noChangeAspect="1"/>
          </p:cNvPicPr>
          <p:nvPr/>
        </p:nvPicPr>
        <p:blipFill>
          <a:blip r:embed="rId5"/>
          <a:stretch>
            <a:fillRect/>
          </a:stretch>
        </p:blipFill>
        <p:spPr>
          <a:xfrm>
            <a:off x="10645781" y="6297953"/>
            <a:ext cx="1330398" cy="409810"/>
          </a:xfrm>
          <a:prstGeom prst="rect">
            <a:avLst/>
          </a:prstGeom>
        </p:spPr>
      </p:pic>
    </p:spTree>
    <p:extLst>
      <p:ext uri="{BB962C8B-B14F-4D97-AF65-F5344CB8AC3E}">
        <p14:creationId xmlns:p14="http://schemas.microsoft.com/office/powerpoint/2010/main" val="265151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outdoor, grass, field, river&#10;&#10;Description automatically generated">
            <a:extLst>
              <a:ext uri="{FF2B5EF4-FFF2-40B4-BE49-F238E27FC236}">
                <a16:creationId xmlns:a16="http://schemas.microsoft.com/office/drawing/2014/main" id="{07FF1A9F-2ED1-C743-A81A-0B4DA637C13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2045"/>
            <a:ext cx="5687005" cy="6858000"/>
          </a:xfrm>
          <a:prstGeom prst="rect">
            <a:avLst/>
          </a:prstGeom>
        </p:spPr>
      </p:pic>
      <p:pic>
        <p:nvPicPr>
          <p:cNvPr id="11" name="Picture 10">
            <a:extLst>
              <a:ext uri="{FF2B5EF4-FFF2-40B4-BE49-F238E27FC236}">
                <a16:creationId xmlns:a16="http://schemas.microsoft.com/office/drawing/2014/main" id="{D56644D2-FE47-1F4F-840B-37FF4533796C}"/>
              </a:ext>
            </a:extLst>
          </p:cNvPr>
          <p:cNvPicPr>
            <a:picLocks noChangeAspect="1"/>
          </p:cNvPicPr>
          <p:nvPr/>
        </p:nvPicPr>
        <p:blipFill>
          <a:blip r:embed="rId4"/>
          <a:stretch>
            <a:fillRect/>
          </a:stretch>
        </p:blipFill>
        <p:spPr>
          <a:xfrm rot="16200000" flipV="1">
            <a:off x="2033691" y="3980940"/>
            <a:ext cx="7886700" cy="1028700"/>
          </a:xfrm>
          <a:prstGeom prst="rect">
            <a:avLst/>
          </a:prstGeom>
        </p:spPr>
      </p:pic>
      <p:sp>
        <p:nvSpPr>
          <p:cNvPr id="24" name="矩形 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BDE20FB6-B6F1-8A45-8E0F-E19AD75D3800}"/>
              </a:ext>
            </a:extLst>
          </p:cNvPr>
          <p:cNvSpPr/>
          <p:nvPr/>
        </p:nvSpPr>
        <p:spPr>
          <a:xfrm>
            <a:off x="1208" y="9727"/>
            <a:ext cx="2845687" cy="6858000"/>
          </a:xfrm>
          <a:prstGeom prst="rect">
            <a:avLst/>
          </a:prstGeom>
          <a:solidFill>
            <a:srgbClr val="1485C8">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4"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432BB709-E396-E549-B0A7-89239AD14944}"/>
              </a:ext>
            </a:extLst>
          </p:cNvPr>
          <p:cNvSpPr/>
          <p:nvPr/>
        </p:nvSpPr>
        <p:spPr>
          <a:xfrm>
            <a:off x="5986363" y="904389"/>
            <a:ext cx="4538487" cy="1754326"/>
          </a:xfrm>
          <a:prstGeom prst="rect">
            <a:avLst/>
          </a:prstGeom>
        </p:spPr>
        <p:txBody>
          <a:bodyPr wrap="square">
            <a:spAutoFit/>
          </a:bodyPr>
          <a:lstStyle/>
          <a:p>
            <a:r>
              <a:rPr lang="en-US" sz="54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Wastewater Irrigation</a:t>
            </a:r>
            <a:endParaRPr lang="en-US" sz="5400" dirty="0">
              <a:latin typeface="Arial" panose="020B0604020202020204" pitchFamily="34" charset="0"/>
              <a:ea typeface="Yu Gothic" panose="020B0400000000000000" pitchFamily="34" charset="-128"/>
              <a:cs typeface="Arial" panose="020B0604020202020204" pitchFamily="34" charset="0"/>
            </a:endParaRPr>
          </a:p>
        </p:txBody>
      </p:sp>
      <p:sp>
        <p:nvSpPr>
          <p:cNvPr id="15"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E30A6E4-5A18-9B47-92AD-90F441D75A99}"/>
              </a:ext>
            </a:extLst>
          </p:cNvPr>
          <p:cNvSpPr txBox="1"/>
          <p:nvPr/>
        </p:nvSpPr>
        <p:spPr>
          <a:xfrm>
            <a:off x="6671462" y="2891586"/>
            <a:ext cx="6091782" cy="2462213"/>
          </a:xfrm>
          <a:prstGeom prst="rect">
            <a:avLst/>
          </a:prstGeom>
          <a:noFill/>
        </p:spPr>
        <p:txBody>
          <a:bodyPr wrap="square" rtlCol="0">
            <a:spAutoFit/>
          </a:bodyPr>
          <a:lstStyle/>
          <a:p>
            <a:r>
              <a:rPr lang="en-US" altLang="zh-CN" sz="2200" spc="0" dirty="0">
                <a:latin typeface="Arial" panose="020B0604020202020204" pitchFamily="34" charset="0"/>
                <a:ea typeface="Dotum" panose="020B0600000101010101" pitchFamily="34" charset="-127"/>
                <a:cs typeface="Arial" panose="020B0604020202020204" pitchFamily="34" charset="0"/>
              </a:rPr>
              <a:t>Reduces freshwater demand</a:t>
            </a:r>
          </a:p>
          <a:p>
            <a:endParaRPr lang="en-US" altLang="zh-CN" sz="2200" dirty="0">
              <a:latin typeface="Arial" panose="020B0604020202020204" pitchFamily="34" charset="0"/>
              <a:ea typeface="Dotum" panose="020B0600000101010101" pitchFamily="34" charset="-127"/>
              <a:cs typeface="Arial" panose="020B0604020202020204" pitchFamily="34" charset="0"/>
            </a:endParaRPr>
          </a:p>
          <a:p>
            <a:r>
              <a:rPr lang="en-US" altLang="zh-CN" sz="2200" spc="0" dirty="0">
                <a:latin typeface="Arial" panose="020B0604020202020204" pitchFamily="34" charset="0"/>
                <a:ea typeface="Dotum" panose="020B0600000101010101" pitchFamily="34" charset="-127"/>
                <a:cs typeface="Arial" panose="020B0604020202020204" pitchFamily="34" charset="0"/>
              </a:rPr>
              <a:t>Reduces energy use for treatment</a:t>
            </a:r>
          </a:p>
          <a:p>
            <a:endParaRPr lang="en-US" altLang="zh-CN" sz="2200" spc="0" dirty="0">
              <a:latin typeface="Arial" panose="020B0604020202020204" pitchFamily="34" charset="0"/>
              <a:ea typeface="Dotum" panose="020B0600000101010101" pitchFamily="34" charset="-127"/>
              <a:cs typeface="Arial" panose="020B0604020202020204" pitchFamily="34" charset="0"/>
            </a:endParaRPr>
          </a:p>
          <a:p>
            <a:r>
              <a:rPr lang="en-US" altLang="zh-CN" sz="2200" dirty="0">
                <a:latin typeface="Arial" panose="020B0604020202020204" pitchFamily="34" charset="0"/>
                <a:ea typeface="Dotum" panose="020B0600000101010101" pitchFamily="34" charset="-127"/>
                <a:cs typeface="Arial" panose="020B0604020202020204" pitchFamily="34" charset="0"/>
              </a:rPr>
              <a:t>Conserves nutrients for crop production</a:t>
            </a:r>
          </a:p>
          <a:p>
            <a:endParaRPr lang="en-US" altLang="zh-CN" sz="2200" spc="0" dirty="0">
              <a:latin typeface="Arial" panose="020B0604020202020204" pitchFamily="34" charset="0"/>
              <a:ea typeface="Dotum" panose="020B0600000101010101" pitchFamily="34" charset="-127"/>
              <a:cs typeface="Arial" panose="020B0604020202020204" pitchFamily="34" charset="0"/>
            </a:endParaRPr>
          </a:p>
          <a:p>
            <a:r>
              <a:rPr lang="en-US" altLang="zh-CN" sz="2200" dirty="0">
                <a:latin typeface="Arial" panose="020B0604020202020204" pitchFamily="34" charset="0"/>
                <a:ea typeface="Dotum" panose="020B0600000101010101" pitchFamily="34" charset="-127"/>
                <a:cs typeface="Arial" panose="020B0604020202020204" pitchFamily="34" charset="0"/>
              </a:rPr>
              <a:t>Increases carbon sequestration in soil</a:t>
            </a:r>
            <a:endParaRPr lang="en-US" altLang="zh-CN" sz="2200" spc="0" dirty="0">
              <a:latin typeface="Arial" panose="020B0604020202020204" pitchFamily="34" charset="0"/>
              <a:ea typeface="Dotum" panose="020B0600000101010101" pitchFamily="34" charset="-127"/>
              <a:cs typeface="Arial" panose="020B0604020202020204" pitchFamily="34" charset="0"/>
            </a:endParaRPr>
          </a:p>
        </p:txBody>
      </p:sp>
      <p:sp>
        <p:nvSpPr>
          <p:cNvPr id="17" name="Circle">
            <a:extLst>
              <a:ext uri="{FF2B5EF4-FFF2-40B4-BE49-F238E27FC236}">
                <a16:creationId xmlns:a16="http://schemas.microsoft.com/office/drawing/2014/main" id="{403703D8-A9F3-3549-9386-DC6246803F5E}"/>
              </a:ext>
            </a:extLst>
          </p:cNvPr>
          <p:cNvSpPr/>
          <p:nvPr/>
        </p:nvSpPr>
        <p:spPr>
          <a:xfrm>
            <a:off x="6060851" y="4219098"/>
            <a:ext cx="521975" cy="521975"/>
          </a:xfrm>
          <a:prstGeom prst="ellipse">
            <a:avLst/>
          </a:prstGeom>
          <a:solidFill>
            <a:srgbClr val="005895"/>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r>
              <a:rPr lang="en-US" sz="2000" dirty="0"/>
              <a:t>3</a:t>
            </a:r>
            <a:endParaRPr sz="2000" dirty="0"/>
          </a:p>
        </p:txBody>
      </p:sp>
      <p:sp>
        <p:nvSpPr>
          <p:cNvPr id="18" name="Circle">
            <a:extLst>
              <a:ext uri="{FF2B5EF4-FFF2-40B4-BE49-F238E27FC236}">
                <a16:creationId xmlns:a16="http://schemas.microsoft.com/office/drawing/2014/main" id="{15EFACD5-2D45-524C-A8C1-E3B9454D997C}"/>
              </a:ext>
            </a:extLst>
          </p:cNvPr>
          <p:cNvSpPr/>
          <p:nvPr/>
        </p:nvSpPr>
        <p:spPr>
          <a:xfrm>
            <a:off x="6060851" y="3539932"/>
            <a:ext cx="521975" cy="521975"/>
          </a:xfrm>
          <a:prstGeom prst="ellipse">
            <a:avLst/>
          </a:prstGeom>
          <a:solidFill>
            <a:srgbClr val="005895"/>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r>
              <a:rPr lang="en-US" sz="2000" dirty="0"/>
              <a:t>2</a:t>
            </a:r>
            <a:endParaRPr sz="2000" dirty="0"/>
          </a:p>
        </p:txBody>
      </p:sp>
      <p:sp>
        <p:nvSpPr>
          <p:cNvPr id="20" name="Circle">
            <a:extLst>
              <a:ext uri="{FF2B5EF4-FFF2-40B4-BE49-F238E27FC236}">
                <a16:creationId xmlns:a16="http://schemas.microsoft.com/office/drawing/2014/main" id="{EFACD116-A46C-2442-BF4A-BE71B3E41734}"/>
              </a:ext>
            </a:extLst>
          </p:cNvPr>
          <p:cNvSpPr/>
          <p:nvPr/>
        </p:nvSpPr>
        <p:spPr>
          <a:xfrm>
            <a:off x="6074768" y="2860766"/>
            <a:ext cx="521975" cy="521975"/>
          </a:xfrm>
          <a:prstGeom prst="ellipse">
            <a:avLst/>
          </a:prstGeom>
          <a:solidFill>
            <a:srgbClr val="005895"/>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r>
              <a:rPr lang="en-US" sz="2000" dirty="0"/>
              <a:t>1</a:t>
            </a:r>
            <a:endParaRPr sz="2000" dirty="0"/>
          </a:p>
        </p:txBody>
      </p:sp>
      <p:sp>
        <p:nvSpPr>
          <p:cNvPr id="23" name="Circle">
            <a:extLst>
              <a:ext uri="{FF2B5EF4-FFF2-40B4-BE49-F238E27FC236}">
                <a16:creationId xmlns:a16="http://schemas.microsoft.com/office/drawing/2014/main" id="{91752455-A238-894F-B85D-196E084AD37B}"/>
              </a:ext>
            </a:extLst>
          </p:cNvPr>
          <p:cNvSpPr/>
          <p:nvPr/>
        </p:nvSpPr>
        <p:spPr>
          <a:xfrm>
            <a:off x="6074767" y="4898264"/>
            <a:ext cx="521975" cy="521975"/>
          </a:xfrm>
          <a:prstGeom prst="ellipse">
            <a:avLst/>
          </a:prstGeom>
          <a:solidFill>
            <a:srgbClr val="005895"/>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r>
              <a:rPr lang="en-US" sz="2000" dirty="0"/>
              <a:t>4</a:t>
            </a:r>
            <a:endParaRPr sz="2000" dirty="0"/>
          </a:p>
        </p:txBody>
      </p:sp>
      <p:pic>
        <p:nvPicPr>
          <p:cNvPr id="12" name="Picture 11">
            <a:extLst>
              <a:ext uri="{FF2B5EF4-FFF2-40B4-BE49-F238E27FC236}">
                <a16:creationId xmlns:a16="http://schemas.microsoft.com/office/drawing/2014/main" id="{B68583A2-9313-9A43-9F8C-40C49F83084E}"/>
              </a:ext>
            </a:extLst>
          </p:cNvPr>
          <p:cNvPicPr>
            <a:picLocks noChangeAspect="1"/>
          </p:cNvPicPr>
          <p:nvPr/>
        </p:nvPicPr>
        <p:blipFill>
          <a:blip r:embed="rId5"/>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3108361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F7796B1-9AF8-694C-B269-300BA2CBB4FB}"/>
              </a:ext>
            </a:extLst>
          </p:cNvPr>
          <p:cNvSpPr/>
          <p:nvPr/>
        </p:nvSpPr>
        <p:spPr>
          <a:xfrm>
            <a:off x="0" y="0"/>
            <a:ext cx="6134100" cy="6858000"/>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000" dirty="0">
              <a:solidFill>
                <a:srgbClr val="2F2F2F"/>
              </a:solidFill>
              <a:highlight>
                <a:srgbClr val="1485C8"/>
              </a:highlight>
              <a:ea typeface="Lato Light" charset="0"/>
              <a:cs typeface="Segoe UI" panose="020B0502040204020203" pitchFamily="34" charset="0"/>
            </a:endParaRPr>
          </a:p>
        </p:txBody>
      </p:sp>
      <p:sp>
        <p:nvSpPr>
          <p:cNvPr id="8"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9"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BB7F87E-536E-D84B-B1D1-08FB83C4F007}"/>
              </a:ext>
            </a:extLst>
          </p:cNvPr>
          <p:cNvSpPr txBox="1"/>
          <p:nvPr/>
        </p:nvSpPr>
        <p:spPr>
          <a:xfrm>
            <a:off x="765110" y="2967335"/>
            <a:ext cx="5565432" cy="923330"/>
          </a:xfrm>
          <a:prstGeom prst="rect">
            <a:avLst/>
          </a:prstGeom>
          <a:noFill/>
        </p:spPr>
        <p:txBody>
          <a:bodyPr wrap="square" rtlCol="0">
            <a:spAutoFit/>
          </a:bodyPr>
          <a:lstStyle/>
          <a:p>
            <a:r>
              <a:rPr lang="en-US" altLang="zh-CN" sz="5400" dirty="0">
                <a:solidFill>
                  <a:schemeClr val="bg1"/>
                </a:solidFill>
                <a:latin typeface="Arial" panose="020B0604020202020204" pitchFamily="34" charset="0"/>
                <a:ea typeface="Dotum" panose="020B0600000101010101" pitchFamily="34" charset="-127"/>
                <a:cs typeface="Arial" panose="020B0604020202020204" pitchFamily="34" charset="0"/>
              </a:rPr>
              <a:t>The Future of Ag </a:t>
            </a:r>
          </a:p>
        </p:txBody>
      </p:sp>
      <p:sp>
        <p:nvSpPr>
          <p:cNvPr id="23"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0C323E33-4328-A44F-B576-C270E27627C1}"/>
              </a:ext>
            </a:extLst>
          </p:cNvPr>
          <p:cNvSpPr txBox="1"/>
          <p:nvPr/>
        </p:nvSpPr>
        <p:spPr>
          <a:xfrm>
            <a:off x="6170338" y="2967335"/>
            <a:ext cx="4783801" cy="923330"/>
          </a:xfrm>
          <a:prstGeom prst="rect">
            <a:avLst/>
          </a:prstGeom>
          <a:noFill/>
        </p:spPr>
        <p:txBody>
          <a:bodyPr wrap="square" rtlCol="0">
            <a:spAutoFit/>
          </a:bodyPr>
          <a:lstStyle/>
          <a:p>
            <a:r>
              <a:rPr lang="en-US" altLang="zh-CN" sz="5400" b="1" dirty="0">
                <a:latin typeface="Arial" panose="020B0604020202020204" pitchFamily="34" charset="0"/>
                <a:ea typeface="Dotum" panose="020B0600000101010101" pitchFamily="34" charset="-127"/>
                <a:cs typeface="Arial" panose="020B0604020202020204" pitchFamily="34" charset="0"/>
              </a:rPr>
              <a:t>Sustainability</a:t>
            </a:r>
          </a:p>
        </p:txBody>
      </p:sp>
      <p:grpSp>
        <p:nvGrpSpPr>
          <p:cNvPr id="2" name="Group 1">
            <a:extLst>
              <a:ext uri="{FF2B5EF4-FFF2-40B4-BE49-F238E27FC236}">
                <a16:creationId xmlns:a16="http://schemas.microsoft.com/office/drawing/2014/main" id="{44C3D8AB-4D8E-2444-B028-7E77225921A9}"/>
              </a:ext>
            </a:extLst>
          </p:cNvPr>
          <p:cNvGrpSpPr/>
          <p:nvPr/>
        </p:nvGrpSpPr>
        <p:grpSpPr>
          <a:xfrm flipH="1">
            <a:off x="-865101" y="3787140"/>
            <a:ext cx="9010307" cy="533400"/>
            <a:chOff x="4136107" y="3787140"/>
            <a:chExt cx="9010307" cy="533400"/>
          </a:xfrm>
        </p:grpSpPr>
        <p:pic>
          <p:nvPicPr>
            <p:cNvPr id="9" name="Picture 8">
              <a:extLst>
                <a:ext uri="{FF2B5EF4-FFF2-40B4-BE49-F238E27FC236}">
                  <a16:creationId xmlns:a16="http://schemas.microsoft.com/office/drawing/2014/main" id="{14BCA764-BBB3-F04E-9568-80517278BC4B}"/>
                </a:ext>
              </a:extLst>
            </p:cNvPr>
            <p:cNvPicPr>
              <a:picLocks noChangeAspect="1"/>
            </p:cNvPicPr>
            <p:nvPr/>
          </p:nvPicPr>
          <p:blipFill>
            <a:blip r:embed="rId3"/>
            <a:stretch>
              <a:fillRect/>
            </a:stretch>
          </p:blipFill>
          <p:spPr>
            <a:xfrm>
              <a:off x="5780414" y="3787140"/>
              <a:ext cx="7366000" cy="533400"/>
            </a:xfrm>
            <a:prstGeom prst="rect">
              <a:avLst/>
            </a:prstGeom>
          </p:spPr>
        </p:pic>
        <p:cxnSp>
          <p:nvCxnSpPr>
            <p:cNvPr id="10" name="Straight Connector 9">
              <a:extLst>
                <a:ext uri="{FF2B5EF4-FFF2-40B4-BE49-F238E27FC236}">
                  <a16:creationId xmlns:a16="http://schemas.microsoft.com/office/drawing/2014/main" id="{ABF69CBD-07B9-3E44-8EDA-F86D4B008578}"/>
                </a:ext>
              </a:extLst>
            </p:cNvPr>
            <p:cNvCxnSpPr/>
            <p:nvPr/>
          </p:nvCxnSpPr>
          <p:spPr>
            <a:xfrm flipH="1">
              <a:off x="4136107" y="3931529"/>
              <a:ext cx="2013527" cy="0"/>
            </a:xfrm>
            <a:prstGeom prst="line">
              <a:avLst/>
            </a:prstGeom>
            <a:ln w="25400">
              <a:solidFill>
                <a:srgbClr val="1485C8"/>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991960F-2006-4944-92C0-5A21CC727B96}"/>
              </a:ext>
            </a:extLst>
          </p:cNvPr>
          <p:cNvPicPr>
            <a:picLocks noChangeAspect="1"/>
          </p:cNvPicPr>
          <p:nvPr/>
        </p:nvPicPr>
        <p:blipFill>
          <a:blip r:embed="rId4"/>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320601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0" y="0"/>
            <a:ext cx="12192000" cy="3650673"/>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27"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B7DDD4EF-2055-6548-9309-0EDC5B9A7A76}"/>
              </a:ext>
            </a:extLst>
          </p:cNvPr>
          <p:cNvSpPr txBox="1"/>
          <p:nvPr/>
        </p:nvSpPr>
        <p:spPr>
          <a:xfrm>
            <a:off x="1679512" y="1395460"/>
            <a:ext cx="8909866" cy="923330"/>
          </a:xfrm>
          <a:prstGeom prst="rect">
            <a:avLst/>
          </a:prstGeom>
          <a:noFill/>
        </p:spPr>
        <p:txBody>
          <a:bodyPr wrap="square" rtlCol="0">
            <a:spAutoFit/>
          </a:bodyPr>
          <a:lstStyle/>
          <a:p>
            <a:pPr algn="ctr"/>
            <a:r>
              <a:rPr lang="en-US" altLang="zh-CN" sz="5400" dirty="0">
                <a:solidFill>
                  <a:schemeClr val="bg1"/>
                </a:solidFill>
                <a:latin typeface="Arial" panose="020B0604020202020204" pitchFamily="34" charset="0"/>
                <a:ea typeface="Dotum" panose="020B0600000101010101" pitchFamily="34" charset="-127"/>
                <a:cs typeface="Arial" panose="020B0604020202020204" pitchFamily="34" charset="0"/>
              </a:rPr>
              <a:t>Sustainability Through Data</a:t>
            </a:r>
            <a:endParaRPr lang="en-US" altLang="zh-CN" sz="540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grpSp>
        <p:nvGrpSpPr>
          <p:cNvPr id="6" name="Group 5">
            <a:extLst>
              <a:ext uri="{FF2B5EF4-FFF2-40B4-BE49-F238E27FC236}">
                <a16:creationId xmlns:a16="http://schemas.microsoft.com/office/drawing/2014/main" id="{95E105A8-D5D6-B243-8352-DC2F8C5185A5}"/>
              </a:ext>
            </a:extLst>
          </p:cNvPr>
          <p:cNvGrpSpPr/>
          <p:nvPr/>
        </p:nvGrpSpPr>
        <p:grpSpPr>
          <a:xfrm>
            <a:off x="1187363" y="2659226"/>
            <a:ext cx="2879089" cy="2913995"/>
            <a:chOff x="1187363" y="2659226"/>
            <a:chExt cx="2879089" cy="2913995"/>
          </a:xfrm>
        </p:grpSpPr>
        <p:sp>
          <p:nvSpPr>
            <p:cNvPr id="14" name="Текст 15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txBox="1">
              <a:spLocks/>
            </p:cNvSpPr>
            <p:nvPr/>
          </p:nvSpPr>
          <p:spPr>
            <a:xfrm>
              <a:off x="1187363" y="5054713"/>
              <a:ext cx="2879089" cy="518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Arial" panose="020B0604020202020204" pitchFamily="34" charset="0"/>
                  <a:ea typeface="Dotum" panose="020B0600000101010101" pitchFamily="34" charset="-127"/>
                  <a:cs typeface="Arial" panose="020B0604020202020204" pitchFamily="34" charset="0"/>
                </a:rPr>
                <a:t>Equipment Data</a:t>
              </a:r>
            </a:p>
          </p:txBody>
        </p:sp>
        <p:pic>
          <p:nvPicPr>
            <p:cNvPr id="3" name="Picture 2">
              <a:extLst>
                <a:ext uri="{FF2B5EF4-FFF2-40B4-BE49-F238E27FC236}">
                  <a16:creationId xmlns:a16="http://schemas.microsoft.com/office/drawing/2014/main" id="{7043D71A-16FB-D643-B100-5CA52048CC23}"/>
                </a:ext>
              </a:extLst>
            </p:cNvPr>
            <p:cNvPicPr>
              <a:picLocks noChangeAspect="1"/>
            </p:cNvPicPr>
            <p:nvPr/>
          </p:nvPicPr>
          <p:blipFill>
            <a:blip r:embed="rId3"/>
            <a:srcRect/>
            <a:stretch/>
          </p:blipFill>
          <p:spPr>
            <a:xfrm>
              <a:off x="1382028" y="2659226"/>
              <a:ext cx="2489756" cy="2489756"/>
            </a:xfrm>
            <a:prstGeom prst="rect">
              <a:avLst/>
            </a:prstGeom>
          </p:spPr>
        </p:pic>
      </p:grpSp>
      <p:grpSp>
        <p:nvGrpSpPr>
          <p:cNvPr id="8" name="Group 7">
            <a:extLst>
              <a:ext uri="{FF2B5EF4-FFF2-40B4-BE49-F238E27FC236}">
                <a16:creationId xmlns:a16="http://schemas.microsoft.com/office/drawing/2014/main" id="{6120F973-9702-9242-8DFA-4F1989D3632C}"/>
              </a:ext>
            </a:extLst>
          </p:cNvPr>
          <p:cNvGrpSpPr/>
          <p:nvPr/>
        </p:nvGrpSpPr>
        <p:grpSpPr>
          <a:xfrm>
            <a:off x="4656856" y="2670947"/>
            <a:ext cx="2878287" cy="2879527"/>
            <a:chOff x="4656856" y="2670947"/>
            <a:chExt cx="2878287" cy="2879527"/>
          </a:xfrm>
        </p:grpSpPr>
        <p:sp>
          <p:nvSpPr>
            <p:cNvPr id="13" name="Текст 39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txBox="1">
              <a:spLocks/>
            </p:cNvSpPr>
            <p:nvPr/>
          </p:nvSpPr>
          <p:spPr>
            <a:xfrm>
              <a:off x="4656856" y="5049872"/>
              <a:ext cx="2878287" cy="5006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Arial" panose="020B0604020202020204" pitchFamily="34" charset="0"/>
                  <a:ea typeface="Dotum" panose="020B0600000101010101" pitchFamily="34" charset="-127"/>
                  <a:cs typeface="Arial" panose="020B0604020202020204" pitchFamily="34" charset="0"/>
                </a:rPr>
                <a:t>Environmental Data</a:t>
              </a:r>
            </a:p>
          </p:txBody>
        </p:sp>
        <p:pic>
          <p:nvPicPr>
            <p:cNvPr id="4" name="Picture 3">
              <a:extLst>
                <a:ext uri="{FF2B5EF4-FFF2-40B4-BE49-F238E27FC236}">
                  <a16:creationId xmlns:a16="http://schemas.microsoft.com/office/drawing/2014/main" id="{80E2CFB3-0A81-264C-BF5B-C2199D3B93E9}"/>
                </a:ext>
              </a:extLst>
            </p:cNvPr>
            <p:cNvPicPr>
              <a:picLocks noChangeAspect="1"/>
            </p:cNvPicPr>
            <p:nvPr/>
          </p:nvPicPr>
          <p:blipFill>
            <a:blip r:embed="rId4"/>
            <a:srcRect/>
            <a:stretch/>
          </p:blipFill>
          <p:spPr>
            <a:xfrm>
              <a:off x="4891505" y="2670947"/>
              <a:ext cx="2485187" cy="2485186"/>
            </a:xfrm>
            <a:prstGeom prst="rect">
              <a:avLst/>
            </a:prstGeom>
          </p:spPr>
        </p:pic>
      </p:grpSp>
      <p:grpSp>
        <p:nvGrpSpPr>
          <p:cNvPr id="12" name="Group 11">
            <a:extLst>
              <a:ext uri="{FF2B5EF4-FFF2-40B4-BE49-F238E27FC236}">
                <a16:creationId xmlns:a16="http://schemas.microsoft.com/office/drawing/2014/main" id="{ABEB8F45-FBF2-5141-BAFF-EA2EF1488150}"/>
              </a:ext>
            </a:extLst>
          </p:cNvPr>
          <p:cNvGrpSpPr/>
          <p:nvPr/>
        </p:nvGrpSpPr>
        <p:grpSpPr>
          <a:xfrm>
            <a:off x="8081814" y="2670947"/>
            <a:ext cx="2879090" cy="2879527"/>
            <a:chOff x="8081814" y="2670947"/>
            <a:chExt cx="2879090" cy="2879527"/>
          </a:xfrm>
        </p:grpSpPr>
        <p:sp>
          <p:nvSpPr>
            <p:cNvPr id="15" name="Текст 153"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txBox="1">
              <a:spLocks/>
            </p:cNvSpPr>
            <p:nvPr/>
          </p:nvSpPr>
          <p:spPr>
            <a:xfrm>
              <a:off x="8081814" y="5049872"/>
              <a:ext cx="2879090" cy="5006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Arial" panose="020B0604020202020204" pitchFamily="34" charset="0"/>
                  <a:ea typeface="Dotum" panose="020B0600000101010101" pitchFamily="34" charset="-127"/>
                  <a:cs typeface="Arial" panose="020B0604020202020204" pitchFamily="34" charset="0"/>
                </a:rPr>
                <a:t>Agronomy Data</a:t>
              </a:r>
            </a:p>
          </p:txBody>
        </p:sp>
        <p:pic>
          <p:nvPicPr>
            <p:cNvPr id="7" name="Picture 6">
              <a:extLst>
                <a:ext uri="{FF2B5EF4-FFF2-40B4-BE49-F238E27FC236}">
                  <a16:creationId xmlns:a16="http://schemas.microsoft.com/office/drawing/2014/main" id="{2737C53D-E555-C44B-8B83-23FFC4FC8B86}"/>
                </a:ext>
              </a:extLst>
            </p:cNvPr>
            <p:cNvPicPr>
              <a:picLocks noChangeAspect="1"/>
            </p:cNvPicPr>
            <p:nvPr/>
          </p:nvPicPr>
          <p:blipFill>
            <a:blip r:embed="rId5"/>
            <a:srcRect/>
            <a:stretch/>
          </p:blipFill>
          <p:spPr>
            <a:xfrm>
              <a:off x="8278764" y="2670947"/>
              <a:ext cx="2485187" cy="2485186"/>
            </a:xfrm>
            <a:prstGeom prst="rect">
              <a:avLst/>
            </a:prstGeom>
          </p:spPr>
        </p:pic>
      </p:grpSp>
      <p:pic>
        <p:nvPicPr>
          <p:cNvPr id="23" name="Picture 22">
            <a:extLst>
              <a:ext uri="{FF2B5EF4-FFF2-40B4-BE49-F238E27FC236}">
                <a16:creationId xmlns:a16="http://schemas.microsoft.com/office/drawing/2014/main" id="{E23D0702-DCEA-7648-8B60-0B64AC7D1F51}"/>
              </a:ext>
            </a:extLst>
          </p:cNvPr>
          <p:cNvPicPr>
            <a:picLocks noChangeAspect="1"/>
          </p:cNvPicPr>
          <p:nvPr/>
        </p:nvPicPr>
        <p:blipFill>
          <a:blip r:embed="rId6"/>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1859953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231B89-5704-0142-8D85-66BF4D9737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275" t="-959439" r="4162" b="5"/>
          <a:stretch/>
        </p:blipFill>
        <p:spPr>
          <a:xfrm rot="5400000">
            <a:off x="3313707" y="-2020293"/>
            <a:ext cx="6858000" cy="10898587"/>
          </a:xfrm>
          <a:prstGeom prst="rect">
            <a:avLst/>
          </a:prstGeom>
          <a:noFill/>
        </p:spPr>
      </p:pic>
      <p:pic>
        <p:nvPicPr>
          <p:cNvPr id="6" name="Picture 5" descr="Graphical user interface, text, application, chat or text message&#10;&#10;Description automatically generated">
            <a:extLst>
              <a:ext uri="{FF2B5EF4-FFF2-40B4-BE49-F238E27FC236}">
                <a16:creationId xmlns:a16="http://schemas.microsoft.com/office/drawing/2014/main" id="{A728C2A3-31C9-B846-979D-58289A4AB8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117" b="5436"/>
          <a:stretch/>
        </p:blipFill>
        <p:spPr>
          <a:xfrm>
            <a:off x="986323" y="721894"/>
            <a:ext cx="4953000" cy="6134279"/>
          </a:xfrm>
          <a:prstGeom prst="rect">
            <a:avLst/>
          </a:prstGeom>
        </p:spPr>
      </p:pic>
      <p:sp>
        <p:nvSpPr>
          <p:cNvPr id="41" name="矩形 4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15917" y="1825"/>
            <a:ext cx="1529971" cy="6856175"/>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4"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2F1655D4-4662-7344-841C-57340C802319}"/>
              </a:ext>
            </a:extLst>
          </p:cNvPr>
          <p:cNvSpPr/>
          <p:nvPr/>
        </p:nvSpPr>
        <p:spPr>
          <a:xfrm rot="5400000">
            <a:off x="-2355742" y="3299971"/>
            <a:ext cx="6228784" cy="624723"/>
          </a:xfrm>
          <a:prstGeom prst="rect">
            <a:avLst/>
          </a:prstGeom>
        </p:spPr>
        <p:txBody>
          <a:bodyPr wrap="square">
            <a:spAutoFit/>
          </a:bodyPr>
          <a:lstStyle/>
          <a:p>
            <a:pPr algn="ctr">
              <a:lnSpc>
                <a:spcPct val="120000"/>
              </a:lnSpc>
            </a:pPr>
            <a:r>
              <a:rPr lang="en-US" sz="3200" dirty="0">
                <a:solidFill>
                  <a:schemeClr val="bg1"/>
                </a:solidFill>
                <a:latin typeface="Arial" panose="020B0604020202020204" pitchFamily="34" charset="0"/>
                <a:ea typeface="Yu Gothic" panose="020B0400000000000000" pitchFamily="34" charset="-128"/>
                <a:cs typeface="Arial" panose="020B0604020202020204" pitchFamily="34" charset="0"/>
              </a:rPr>
              <a:t>Telemetry – Load Control</a:t>
            </a:r>
          </a:p>
        </p:txBody>
      </p:sp>
      <p:sp>
        <p:nvSpPr>
          <p:cNvPr id="15"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EBCF857E-2ED9-4742-835C-76D5D0DFF433}"/>
              </a:ext>
            </a:extLst>
          </p:cNvPr>
          <p:cNvSpPr txBox="1"/>
          <p:nvPr/>
        </p:nvSpPr>
        <p:spPr>
          <a:xfrm>
            <a:off x="5217894" y="2019533"/>
            <a:ext cx="7319545" cy="3231654"/>
          </a:xfrm>
          <a:prstGeom prst="rect">
            <a:avLst/>
          </a:prstGeom>
          <a:noFill/>
        </p:spPr>
        <p:txBody>
          <a:bodyPr wrap="square" rtlCol="0">
            <a:spAutoFit/>
          </a:bodyPr>
          <a:lstStyle/>
          <a:p>
            <a:r>
              <a:rPr lang="en-US" altLang="zh-CN" sz="2800" b="0" spc="0" dirty="0">
                <a:latin typeface="Arial" panose="020B0604020202020204" pitchFamily="34" charset="0"/>
                <a:ea typeface="Dotum" panose="020B0600000101010101" pitchFamily="34" charset="-127"/>
                <a:cs typeface="Arial" panose="020B0604020202020204" pitchFamily="34" charset="0"/>
              </a:rPr>
              <a:t>Load Control – 16 power companies </a:t>
            </a:r>
            <a:br>
              <a:rPr lang="en-US" altLang="zh-CN" sz="2800" b="0" spc="0" dirty="0">
                <a:latin typeface="Arial" panose="020B0604020202020204" pitchFamily="34" charset="0"/>
                <a:ea typeface="Dotum" panose="020B0600000101010101" pitchFamily="34" charset="-127"/>
                <a:cs typeface="Arial" panose="020B0604020202020204" pitchFamily="34" charset="0"/>
              </a:rPr>
            </a:br>
            <a:r>
              <a:rPr lang="en-US" altLang="zh-CN" sz="2800" b="0" spc="0" dirty="0">
                <a:latin typeface="Arial" panose="020B0604020202020204" pitchFamily="34" charset="0"/>
                <a:ea typeface="Dotum" panose="020B0600000101010101" pitchFamily="34" charset="-127"/>
                <a:cs typeface="Arial" panose="020B0604020202020204" pitchFamily="34" charset="0"/>
              </a:rPr>
              <a:t>use Valley telemetry for peak demand</a:t>
            </a:r>
            <a:br>
              <a:rPr lang="en-US" altLang="zh-CN" sz="2800" b="0" spc="0" dirty="0">
                <a:latin typeface="Arial" panose="020B0604020202020204" pitchFamily="34" charset="0"/>
                <a:ea typeface="Dotum" panose="020B0600000101010101" pitchFamily="34" charset="-127"/>
                <a:cs typeface="Arial" panose="020B0604020202020204" pitchFamily="34" charset="0"/>
              </a:rPr>
            </a:br>
            <a:r>
              <a:rPr lang="en-US" altLang="zh-CN" sz="2800" b="0" spc="0" dirty="0">
                <a:latin typeface="Arial" panose="020B0604020202020204" pitchFamily="34" charset="0"/>
                <a:ea typeface="Dotum" panose="020B0600000101010101" pitchFamily="34" charset="-127"/>
                <a:cs typeface="Arial" panose="020B0604020202020204" pitchFamily="34" charset="0"/>
              </a:rPr>
              <a:t>load control.</a:t>
            </a:r>
          </a:p>
          <a:p>
            <a:r>
              <a:rPr lang="en-US" altLang="zh-CN" sz="2400" dirty="0">
                <a:latin typeface="Arial" panose="020B0604020202020204" pitchFamily="34" charset="0"/>
                <a:ea typeface="Dotum" panose="020B0600000101010101" pitchFamily="34" charset="-127"/>
                <a:cs typeface="Arial" panose="020B0604020202020204" pitchFamily="34" charset="0"/>
              </a:rPr>
              <a:t> </a:t>
            </a:r>
          </a:p>
          <a:p>
            <a:r>
              <a:rPr lang="en-US" altLang="zh-CN" sz="2400" dirty="0">
                <a:latin typeface="Arial" panose="020B0604020202020204" pitchFamily="34" charset="0"/>
                <a:ea typeface="Dotum" panose="020B0600000101010101" pitchFamily="34" charset="-127"/>
                <a:cs typeface="Arial" panose="020B0604020202020204" pitchFamily="34" charset="0"/>
              </a:rPr>
              <a:t>Reduce energy use and avoid system overloads</a:t>
            </a:r>
          </a:p>
          <a:p>
            <a:endParaRPr lang="en-US" altLang="zh-CN" sz="2400" dirty="0">
              <a:latin typeface="Arial" panose="020B0604020202020204" pitchFamily="34" charset="0"/>
              <a:ea typeface="Dotum" panose="020B0600000101010101" pitchFamily="34" charset="-127"/>
              <a:cs typeface="Arial" panose="020B0604020202020204" pitchFamily="34" charset="0"/>
            </a:endParaRPr>
          </a:p>
          <a:p>
            <a:r>
              <a:rPr lang="en-US" altLang="zh-CN" sz="2400" dirty="0">
                <a:latin typeface="Arial" panose="020B0604020202020204" pitchFamily="34" charset="0"/>
                <a:ea typeface="Dotum" panose="020B0600000101010101" pitchFamily="34" charset="-127"/>
                <a:cs typeface="Arial" panose="020B0604020202020204" pitchFamily="34" charset="0"/>
              </a:rPr>
              <a:t>Remote operation saves time, fuel and </a:t>
            </a:r>
            <a:br>
              <a:rPr lang="en-US" altLang="zh-CN" sz="2400" dirty="0">
                <a:latin typeface="Arial" panose="020B0604020202020204" pitchFamily="34" charset="0"/>
                <a:ea typeface="Dotum" panose="020B0600000101010101" pitchFamily="34" charset="-127"/>
                <a:cs typeface="Arial" panose="020B0604020202020204" pitchFamily="34" charset="0"/>
              </a:rPr>
            </a:br>
            <a:r>
              <a:rPr lang="en-US" altLang="zh-CN" sz="2400" dirty="0">
                <a:latin typeface="Arial" panose="020B0604020202020204" pitchFamily="34" charset="0"/>
                <a:ea typeface="Dotum" panose="020B0600000101010101" pitchFamily="34" charset="-127"/>
                <a:cs typeface="Arial" panose="020B0604020202020204" pitchFamily="34" charset="0"/>
              </a:rPr>
              <a:t>increases safety</a:t>
            </a:r>
          </a:p>
        </p:txBody>
      </p:sp>
      <p:pic>
        <p:nvPicPr>
          <p:cNvPr id="38" name="Picture 37">
            <a:extLst>
              <a:ext uri="{FF2B5EF4-FFF2-40B4-BE49-F238E27FC236}">
                <a16:creationId xmlns:a16="http://schemas.microsoft.com/office/drawing/2014/main" id="{CFF7BBF9-A41B-5747-932F-27D8A75DDAFB}"/>
              </a:ext>
            </a:extLst>
          </p:cNvPr>
          <p:cNvPicPr>
            <a:picLocks noChangeAspect="1"/>
          </p:cNvPicPr>
          <p:nvPr/>
        </p:nvPicPr>
        <p:blipFill>
          <a:blip r:embed="rId5"/>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2832529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hand, green, small&#10;&#10;Description automatically generated">
            <a:extLst>
              <a:ext uri="{FF2B5EF4-FFF2-40B4-BE49-F238E27FC236}">
                <a16:creationId xmlns:a16="http://schemas.microsoft.com/office/drawing/2014/main" id="{1BC44F76-A070-A144-B082-147BC119E9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5106879" y="528637"/>
            <a:ext cx="6564099" cy="5799323"/>
          </a:xfrm>
          <a:prstGeom prst="rect">
            <a:avLst/>
          </a:prstGeom>
        </p:spPr>
      </p:pic>
      <p:sp>
        <p:nvSpPr>
          <p:cNvPr id="3" name="Rectangle 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514350" y="528637"/>
            <a:ext cx="4592531" cy="5795963"/>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000" dirty="0">
              <a:solidFill>
                <a:srgbClr val="2F2F2F"/>
              </a:solidFill>
              <a:highlight>
                <a:srgbClr val="1485C8"/>
              </a:highlight>
              <a:ea typeface="Lato Light" charset="0"/>
              <a:cs typeface="Segoe UI" panose="020B0502040204020203" pitchFamily="34" charset="0"/>
            </a:endParaRPr>
          </a:p>
        </p:txBody>
      </p:sp>
      <p:sp>
        <p:nvSpPr>
          <p:cNvPr id="5" name="TextBox 6"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txBox="1"/>
          <p:nvPr/>
        </p:nvSpPr>
        <p:spPr>
          <a:xfrm>
            <a:off x="1132066" y="3295718"/>
            <a:ext cx="3727311" cy="1219565"/>
          </a:xfrm>
          <a:prstGeom prst="rect">
            <a:avLst/>
          </a:prstGeom>
          <a:noFill/>
        </p:spPr>
        <p:txBody>
          <a:bodyPr wrap="square" rtlCol="0">
            <a:spAutoFit/>
          </a:bodyPr>
          <a:lstStyle/>
          <a:p>
            <a:r>
              <a:rPr lang="en-US" sz="1700" dirty="0">
                <a:solidFill>
                  <a:schemeClr val="bg1"/>
                </a:solidFill>
                <a:latin typeface="Arial" panose="020B0604020202020204" pitchFamily="34" charset="0"/>
                <a:cs typeface="Arial" panose="020B0604020202020204" pitchFamily="34" charset="0"/>
              </a:rPr>
              <a:t>“Treat the earth well. It was not    </a:t>
            </a:r>
            <a:br>
              <a:rPr lang="en-US" sz="1700" dirty="0">
                <a:solidFill>
                  <a:schemeClr val="bg1"/>
                </a:solidFill>
                <a:latin typeface="Arial" panose="020B0604020202020204" pitchFamily="34" charset="0"/>
                <a:cs typeface="Arial" panose="020B0604020202020204" pitchFamily="34" charset="0"/>
              </a:rPr>
            </a:br>
            <a:r>
              <a:rPr lang="en-US" sz="1700" dirty="0">
                <a:solidFill>
                  <a:schemeClr val="bg1"/>
                </a:solidFill>
                <a:latin typeface="Arial" panose="020B0604020202020204" pitchFamily="34" charset="0"/>
                <a:cs typeface="Arial" panose="020B0604020202020204" pitchFamily="34" charset="0"/>
              </a:rPr>
              <a:t> given to you by your parents. </a:t>
            </a:r>
            <a:br>
              <a:rPr lang="en-US" sz="1700" dirty="0">
                <a:solidFill>
                  <a:schemeClr val="bg1"/>
                </a:solidFill>
                <a:latin typeface="Arial" panose="020B0604020202020204" pitchFamily="34" charset="0"/>
                <a:cs typeface="Arial" panose="020B0604020202020204" pitchFamily="34" charset="0"/>
              </a:rPr>
            </a:br>
            <a:r>
              <a:rPr lang="en-US" sz="1700" dirty="0">
                <a:solidFill>
                  <a:schemeClr val="bg1"/>
                </a:solidFill>
                <a:latin typeface="Arial" panose="020B0604020202020204" pitchFamily="34" charset="0"/>
                <a:cs typeface="Arial" panose="020B0604020202020204" pitchFamily="34" charset="0"/>
              </a:rPr>
              <a:t> It is loaned to you by your children.”</a:t>
            </a:r>
          </a:p>
          <a:p>
            <a:pPr algn="r">
              <a:lnSpc>
                <a:spcPct val="200000"/>
              </a:lnSpc>
            </a:pPr>
            <a:r>
              <a:rPr lang="en-US" sz="1300" dirty="0">
                <a:solidFill>
                  <a:schemeClr val="bg1"/>
                </a:solidFill>
                <a:latin typeface="Arial" panose="020B0604020202020204" pitchFamily="34" charset="0"/>
                <a:cs typeface="Arial" panose="020B0604020202020204" pitchFamily="34" charset="0"/>
              </a:rPr>
              <a:t>– Kenyan Proverb</a:t>
            </a:r>
            <a:endParaRPr lang="ru-RU" sz="1300" dirty="0">
              <a:solidFill>
                <a:schemeClr val="bg1"/>
              </a:solidFill>
              <a:latin typeface="Arial" panose="020B0604020202020204" pitchFamily="34" charset="0"/>
              <a:cs typeface="Arial" panose="020B0604020202020204" pitchFamily="34" charset="0"/>
            </a:endParaRPr>
          </a:p>
        </p:txBody>
      </p:sp>
      <p:sp>
        <p:nvSpPr>
          <p:cNvPr id="6" name="文本框 5"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B7412DD9-B82F-4DA0-8262-2A1308B1C297}"/>
              </a:ext>
            </a:extLst>
          </p:cNvPr>
          <p:cNvSpPr txBox="1"/>
          <p:nvPr/>
        </p:nvSpPr>
        <p:spPr>
          <a:xfrm>
            <a:off x="1227865" y="2146261"/>
            <a:ext cx="3727312" cy="1077218"/>
          </a:xfrm>
          <a:prstGeom prst="rect">
            <a:avLst/>
          </a:prstGeom>
          <a:noFill/>
        </p:spPr>
        <p:txBody>
          <a:bodyPr wrap="square" rtlCol="0">
            <a:spAutoFit/>
            <a:scene3d>
              <a:camera prst="orthographicFront">
                <a:rot lat="0" lon="0" rev="0"/>
              </a:camera>
              <a:lightRig rig="threePt" dir="t"/>
            </a:scene3d>
          </a:bodyPr>
          <a:lstStyle>
            <a:defPPr>
              <a:defRPr lang="zh-CN"/>
            </a:defPPr>
            <a:lvl1pPr algn="dist">
              <a:defRPr sz="8000" b="1" spc="-150">
                <a:ln w="76200">
                  <a:noFill/>
                </a:ln>
                <a:gradFill>
                  <a:gsLst>
                    <a:gs pos="17000">
                      <a:schemeClr val="bg1"/>
                    </a:gs>
                    <a:gs pos="79000">
                      <a:srgbClr val="1D5DC7"/>
                    </a:gs>
                  </a:gsLst>
                  <a:lin ang="5400000" scaled="0"/>
                </a:gradFill>
                <a:latin typeface="Arial Black" panose="020B0A04020102020204" pitchFamily="34" charset="0"/>
                <a:ea typeface="Open Sans Extrabold" panose="020B0906030804020204" pitchFamily="34" charset="0"/>
                <a:cs typeface="Aharoni" panose="02010803020104030203" pitchFamily="2" charset="-79"/>
              </a:defRPr>
            </a:lvl1pPr>
            <a:lvl2pPr>
              <a:defRPr/>
            </a:lvl2pPr>
            <a:lvl3pPr>
              <a:defRPr/>
            </a:lvl3pPr>
            <a:lvl4pPr>
              <a:defRPr/>
            </a:lvl4pPr>
            <a:lvl5pPr>
              <a:defRPr/>
            </a:lvl5pPr>
            <a:lvl6pPr>
              <a:defRPr/>
            </a:lvl6pPr>
            <a:lvl7pPr>
              <a:defRPr/>
            </a:lvl7pPr>
            <a:lvl8pPr>
              <a:defRPr/>
            </a:lvl8pPr>
            <a:lvl9pPr>
              <a:defRPr/>
            </a:lvl9pPr>
          </a:lstStyle>
          <a:p>
            <a:pPr algn="l"/>
            <a:r>
              <a:rPr lang="en-US" altLang="zh-CN" sz="3200" b="0" spc="0" dirty="0">
                <a:solidFill>
                  <a:schemeClr val="bg1"/>
                </a:solidFill>
                <a:latin typeface="Arial" panose="020B0604020202020204" pitchFamily="34" charset="0"/>
                <a:ea typeface="Dotum" panose="020B0600000101010101" pitchFamily="34" charset="-127"/>
                <a:cs typeface="Arial" panose="020B0604020202020204" pitchFamily="34" charset="0"/>
              </a:rPr>
              <a:t>Sustainability through </a:t>
            </a:r>
            <a:r>
              <a:rPr lang="en-US" altLang="zh-CN" sz="3200" b="0" spc="0" dirty="0" err="1">
                <a:solidFill>
                  <a:schemeClr val="bg1"/>
                </a:solidFill>
                <a:latin typeface="Arial" panose="020B0604020202020204" pitchFamily="34" charset="0"/>
                <a:ea typeface="Dotum" panose="020B0600000101010101" pitchFamily="34" charset="-127"/>
                <a:cs typeface="Arial" panose="020B0604020202020204" pitchFamily="34" charset="0"/>
              </a:rPr>
              <a:t>AgTech</a:t>
            </a:r>
            <a:endParaRPr lang="en-US" altLang="zh-CN" sz="3200" b="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pic>
        <p:nvPicPr>
          <p:cNvPr id="7" name="Picture 6">
            <a:extLst>
              <a:ext uri="{FF2B5EF4-FFF2-40B4-BE49-F238E27FC236}">
                <a16:creationId xmlns:a16="http://schemas.microsoft.com/office/drawing/2014/main" id="{6DA0B664-4B8A-EC4A-B522-B3CD3EF1EE31}"/>
              </a:ext>
            </a:extLst>
          </p:cNvPr>
          <p:cNvPicPr>
            <a:picLocks noChangeAspect="1"/>
          </p:cNvPicPr>
          <p:nvPr/>
        </p:nvPicPr>
        <p:blipFill>
          <a:blip r:embed="rId4">
            <a:alphaModFix amt="38000"/>
          </a:blip>
          <a:stretch>
            <a:fillRect/>
          </a:stretch>
        </p:blipFill>
        <p:spPr>
          <a:xfrm>
            <a:off x="2404215" y="4367639"/>
            <a:ext cx="812800" cy="812800"/>
          </a:xfrm>
          <a:prstGeom prst="rect">
            <a:avLst/>
          </a:prstGeom>
        </p:spPr>
      </p:pic>
      <p:pic>
        <p:nvPicPr>
          <p:cNvPr id="9" name="Picture 8">
            <a:extLst>
              <a:ext uri="{FF2B5EF4-FFF2-40B4-BE49-F238E27FC236}">
                <a16:creationId xmlns:a16="http://schemas.microsoft.com/office/drawing/2014/main" id="{4CEA8375-E503-C44B-AC34-2D8B209A82B2}"/>
              </a:ext>
            </a:extLst>
          </p:cNvPr>
          <p:cNvPicPr>
            <a:picLocks noChangeAspect="1"/>
          </p:cNvPicPr>
          <p:nvPr/>
        </p:nvPicPr>
        <p:blipFill>
          <a:blip r:embed="rId5"/>
          <a:stretch>
            <a:fillRect/>
          </a:stretch>
        </p:blipFill>
        <p:spPr>
          <a:xfrm>
            <a:off x="10134793" y="5773518"/>
            <a:ext cx="1330398" cy="409810"/>
          </a:xfrm>
          <a:prstGeom prst="rect">
            <a:avLst/>
          </a:prstGeom>
        </p:spPr>
      </p:pic>
    </p:spTree>
    <p:extLst>
      <p:ext uri="{BB962C8B-B14F-4D97-AF65-F5344CB8AC3E}">
        <p14:creationId xmlns:p14="http://schemas.microsoft.com/office/powerpoint/2010/main" val="1763634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that is standing in the grass&#10;&#10;Description automatically generated">
            <a:extLst>
              <a:ext uri="{FF2B5EF4-FFF2-40B4-BE49-F238E27FC236}">
                <a16:creationId xmlns:a16="http://schemas.microsoft.com/office/drawing/2014/main" id="{06A3B91D-C46B-1C4D-90E4-3ED5788D02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77417" y="596497"/>
            <a:ext cx="2718583" cy="5665006"/>
          </a:xfrm>
          <a:prstGeom prst="rect">
            <a:avLst/>
          </a:prstGeom>
        </p:spPr>
      </p:pic>
      <p:sp>
        <p:nvSpPr>
          <p:cNvPr id="2" name="矩形 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466182" y="579857"/>
            <a:ext cx="2756684" cy="2756684"/>
          </a:xfrm>
          <a:prstGeom prst="rect">
            <a:avLst/>
          </a:prstGeom>
          <a:blipFill>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466181" y="3504818"/>
            <a:ext cx="2756685" cy="2756685"/>
          </a:xfrm>
          <a:prstGeom prst="rect">
            <a:avLst/>
          </a:prstGeom>
          <a:blipFill>
            <a:blip r:embed="rId5" cstate="hqprint">
              <a:extLst>
                <a:ext uri="{28A0092B-C50C-407E-A947-70E740481C1C}">
                  <a14:useLocalDpi xmlns:a14="http://schemas.microsoft.com/office/drawing/2010/main"/>
                </a:ext>
              </a:extLst>
            </a:blip>
            <a:srcRect/>
            <a:stretch>
              <a:fillRect l="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zh-CN" altLang="en-US" dirty="0"/>
          </a:p>
        </p:txBody>
      </p:sp>
      <p:sp>
        <p:nvSpPr>
          <p:cNvPr id="5"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6"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657597BA-AC8E-CF45-9E5B-1ACDF37AC1DD}"/>
              </a:ext>
            </a:extLst>
          </p:cNvPr>
          <p:cNvSpPr/>
          <p:nvPr/>
        </p:nvSpPr>
        <p:spPr>
          <a:xfrm>
            <a:off x="6802144" y="2136338"/>
            <a:ext cx="4538487" cy="2585323"/>
          </a:xfrm>
          <a:prstGeom prst="rect">
            <a:avLst/>
          </a:prstGeom>
        </p:spPr>
        <p:txBody>
          <a:bodyPr wrap="square">
            <a:spAutoFit/>
          </a:bodyPr>
          <a:lstStyle/>
          <a:p>
            <a:r>
              <a:rPr lang="en-US" sz="54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Sustainability</a:t>
            </a:r>
          </a:p>
          <a:p>
            <a:r>
              <a:rPr lang="en-US" sz="54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Through</a:t>
            </a:r>
          </a:p>
          <a:p>
            <a:r>
              <a:rPr lang="en-US" sz="54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Precision</a:t>
            </a:r>
            <a:endParaRPr lang="en-US" sz="5400" dirty="0">
              <a:latin typeface="Arial" panose="020B0604020202020204" pitchFamily="34" charset="0"/>
              <a:ea typeface="Yu Gothic" panose="020B0400000000000000" pitchFamily="34" charset="-128"/>
              <a:cs typeface="Arial" panose="020B0604020202020204" pitchFamily="34" charset="0"/>
            </a:endParaRPr>
          </a:p>
        </p:txBody>
      </p:sp>
      <p:pic>
        <p:nvPicPr>
          <p:cNvPr id="9" name="Picture 8">
            <a:extLst>
              <a:ext uri="{FF2B5EF4-FFF2-40B4-BE49-F238E27FC236}">
                <a16:creationId xmlns:a16="http://schemas.microsoft.com/office/drawing/2014/main" id="{C3410288-7629-EB4D-9050-E2F8DDBF6C7E}"/>
              </a:ext>
            </a:extLst>
          </p:cNvPr>
          <p:cNvPicPr>
            <a:picLocks noChangeAspect="1"/>
          </p:cNvPicPr>
          <p:nvPr/>
        </p:nvPicPr>
        <p:blipFill>
          <a:blip r:embed="rId6"/>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4063376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person, baseball&#10;&#10;Description automatically generated">
            <a:extLst>
              <a:ext uri="{FF2B5EF4-FFF2-40B4-BE49-F238E27FC236}">
                <a16:creationId xmlns:a16="http://schemas.microsoft.com/office/drawing/2014/main" id="{740F23C4-DA37-B346-8D06-EE704798D0E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矩形 6"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4FBBDA2E-9CD1-7143-9CF9-1AB017F2227E}"/>
              </a:ext>
            </a:extLst>
          </p:cNvPr>
          <p:cNvSpPr/>
          <p:nvPr/>
        </p:nvSpPr>
        <p:spPr>
          <a:xfrm>
            <a:off x="1" y="0"/>
            <a:ext cx="6594764" cy="6858000"/>
          </a:xfrm>
          <a:prstGeom prst="rect">
            <a:avLst/>
          </a:prstGeom>
          <a:solidFill>
            <a:srgbClr val="1485C8">
              <a:alpha val="8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9"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1CABC14C-40B2-0144-90D1-A2DB4C819326}"/>
              </a:ext>
            </a:extLst>
          </p:cNvPr>
          <p:cNvSpPr txBox="1"/>
          <p:nvPr/>
        </p:nvSpPr>
        <p:spPr>
          <a:xfrm>
            <a:off x="458325" y="1966390"/>
            <a:ext cx="6091782" cy="3204723"/>
          </a:xfrm>
          <a:prstGeom prst="rect">
            <a:avLst/>
          </a:prstGeom>
          <a:noFill/>
        </p:spPr>
        <p:txBody>
          <a:bodyPr wrap="square" rtlCol="0">
            <a:spAutoFit/>
          </a:bodyPr>
          <a:lstStyle/>
          <a:p>
            <a:r>
              <a:rPr lang="en-US" altLang="zh-CN" sz="2400" spc="0" dirty="0">
                <a:solidFill>
                  <a:schemeClr val="bg1"/>
                </a:solidFill>
                <a:latin typeface="Arial" panose="020B0604020202020204" pitchFamily="34" charset="0"/>
                <a:ea typeface="Dotum" panose="020B0600000101010101" pitchFamily="34" charset="-127"/>
                <a:cs typeface="Arial" panose="020B0604020202020204" pitchFamily="34" charset="0"/>
              </a:rPr>
              <a:t>Scientific Irrigation Scheduling reduces irrigation w</a:t>
            </a:r>
            <a: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t>ater and electrical use by 10% </a:t>
            </a:r>
            <a:b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t>on average (BPA)</a:t>
            </a:r>
          </a:p>
          <a:p>
            <a:endParaRPr lang="en-US" altLang="zh-CN" sz="2400" spc="0" dirty="0">
              <a:solidFill>
                <a:schemeClr val="bg1"/>
              </a:solidFill>
              <a:latin typeface="Arial" panose="020B0604020202020204" pitchFamily="34" charset="0"/>
              <a:ea typeface="Dotum" panose="020B0600000101010101" pitchFamily="34" charset="-127"/>
              <a:cs typeface="Arial" panose="020B0604020202020204" pitchFamily="34" charset="0"/>
            </a:endParaRPr>
          </a:p>
          <a:p>
            <a:r>
              <a:rPr lang="en-US" altLang="zh-CN" sz="2000" dirty="0">
                <a:solidFill>
                  <a:schemeClr val="bg1"/>
                </a:solidFill>
                <a:latin typeface="Arial" panose="020B0604020202020204" pitchFamily="34" charset="0"/>
                <a:ea typeface="Dotum" panose="020B0600000101010101" pitchFamily="34" charset="-127"/>
                <a:cs typeface="Arial" panose="020B0604020202020204" pitchFamily="34" charset="0"/>
              </a:rPr>
              <a:t>Irrigating the right amount at the right time</a:t>
            </a:r>
          </a:p>
          <a:p>
            <a:pPr lvl="1">
              <a:lnSpc>
                <a:spcPct val="150000"/>
              </a:lnSpc>
            </a:pPr>
            <a:r>
              <a:rPr lang="en-US" altLang="zh-CN" sz="2000" spc="0" dirty="0">
                <a:solidFill>
                  <a:schemeClr val="bg1"/>
                </a:solidFill>
                <a:latin typeface="Arial" panose="020B0604020202020204" pitchFamily="34" charset="0"/>
                <a:ea typeface="Dotum" panose="020B0600000101010101" pitchFamily="34" charset="-127"/>
                <a:cs typeface="Arial" panose="020B0604020202020204" pitchFamily="34" charset="0"/>
              </a:rPr>
              <a:t>- Reduces crop stress and need for treatments</a:t>
            </a:r>
          </a:p>
          <a:p>
            <a:pPr lvl="1">
              <a:lnSpc>
                <a:spcPct val="150000"/>
              </a:lnSpc>
            </a:pPr>
            <a:r>
              <a:rPr lang="en-US" altLang="zh-CN" sz="2000" dirty="0">
                <a:solidFill>
                  <a:schemeClr val="bg1"/>
                </a:solidFill>
                <a:latin typeface="Arial" panose="020B0604020202020204" pitchFamily="34" charset="0"/>
                <a:ea typeface="Dotum" panose="020B0600000101010101" pitchFamily="34" charset="-127"/>
                <a:cs typeface="Arial" panose="020B0604020202020204" pitchFamily="34" charset="0"/>
              </a:rPr>
              <a:t>- Can improve bio-matter yield as much as 20%</a:t>
            </a:r>
          </a:p>
          <a:p>
            <a:pPr lvl="1">
              <a:lnSpc>
                <a:spcPct val="150000"/>
              </a:lnSpc>
            </a:pPr>
            <a:r>
              <a:rPr lang="en-US" altLang="zh-CN" sz="2000" spc="0" dirty="0">
                <a:solidFill>
                  <a:schemeClr val="bg1"/>
                </a:solidFill>
                <a:latin typeface="Arial" panose="020B0604020202020204" pitchFamily="34" charset="0"/>
                <a:ea typeface="Dotum" panose="020B0600000101010101" pitchFamily="34" charset="-127"/>
                <a:cs typeface="Arial" panose="020B0604020202020204" pitchFamily="34" charset="0"/>
              </a:rPr>
              <a:t>- Reduces risk of groundwater impacts</a:t>
            </a:r>
          </a:p>
        </p:txBody>
      </p:sp>
      <p:grpSp>
        <p:nvGrpSpPr>
          <p:cNvPr id="25" name="Group 24">
            <a:extLst>
              <a:ext uri="{FF2B5EF4-FFF2-40B4-BE49-F238E27FC236}">
                <a16:creationId xmlns:a16="http://schemas.microsoft.com/office/drawing/2014/main" id="{1EB191CB-405E-654F-930C-2365A860BB02}"/>
              </a:ext>
            </a:extLst>
          </p:cNvPr>
          <p:cNvGrpSpPr/>
          <p:nvPr/>
        </p:nvGrpSpPr>
        <p:grpSpPr>
          <a:xfrm>
            <a:off x="321910" y="930422"/>
            <a:ext cx="5864288" cy="1754326"/>
            <a:chOff x="603202" y="1455695"/>
            <a:chExt cx="5492798" cy="1754326"/>
          </a:xfrm>
        </p:grpSpPr>
        <p:sp>
          <p:nvSpPr>
            <p:cNvPr id="18"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210D6A09-40E7-F641-94C1-060327872958}"/>
                </a:ext>
              </a:extLst>
            </p:cNvPr>
            <p:cNvSpPr txBox="1"/>
            <p:nvPr/>
          </p:nvSpPr>
          <p:spPr>
            <a:xfrm>
              <a:off x="603202" y="1455695"/>
              <a:ext cx="5492798" cy="1754326"/>
            </a:xfrm>
            <a:prstGeom prst="rect">
              <a:avLst/>
            </a:prstGeom>
            <a:noFill/>
          </p:spPr>
          <p:txBody>
            <a:bodyPr wrap="square" rtlCol="0">
              <a:spAutoFit/>
            </a:bodyPr>
            <a:lstStyle/>
            <a:p>
              <a:r>
                <a:rPr lang="en-US" altLang="zh-CN" sz="5400" spc="0" dirty="0">
                  <a:solidFill>
                    <a:schemeClr val="bg1"/>
                  </a:solidFill>
                  <a:latin typeface="Arial" panose="020B0604020202020204" pitchFamily="34" charset="0"/>
                  <a:ea typeface="Dotum" panose="020B0600000101010101" pitchFamily="34" charset="-127"/>
                  <a:cs typeface="Arial" panose="020B0604020202020204" pitchFamily="34" charset="0"/>
                </a:rPr>
                <a:t>Valley Scheduling</a:t>
              </a:r>
            </a:p>
          </p:txBody>
        </p:sp>
        <p:sp>
          <p:nvSpPr>
            <p:cNvPr id="20"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61475B47-93A6-DD40-A637-19055337C30B}"/>
                </a:ext>
              </a:extLst>
            </p:cNvPr>
            <p:cNvSpPr txBox="1"/>
            <p:nvPr/>
          </p:nvSpPr>
          <p:spPr>
            <a:xfrm>
              <a:off x="5657771" y="1729718"/>
              <a:ext cx="328095" cy="400110"/>
            </a:xfrm>
            <a:prstGeom prst="rect">
              <a:avLst/>
            </a:prstGeom>
            <a:noFill/>
          </p:spPr>
          <p:txBody>
            <a:bodyPr wrap="square" rtlCol="0">
              <a:spAutoFit/>
            </a:bodyPr>
            <a:lstStyle/>
            <a:p>
              <a:r>
                <a:rPr lang="en-US" altLang="zh-CN" sz="1200" spc="0" baseline="30000" dirty="0">
                  <a:solidFill>
                    <a:schemeClr val="bg1"/>
                  </a:solidFill>
                  <a:latin typeface="Arial" panose="020B0604020202020204" pitchFamily="34" charset="0"/>
                  <a:ea typeface="Dotum" panose="020B0600000101010101" pitchFamily="34" charset="-127"/>
                  <a:cs typeface="Arial" panose="020B0604020202020204" pitchFamily="34" charset="0"/>
                </a:rPr>
                <a:t>TM</a:t>
              </a:r>
              <a:endParaRPr lang="en-US" altLang="zh-CN" sz="120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grpSp>
      <p:pic>
        <p:nvPicPr>
          <p:cNvPr id="22" name="Picture 21" descr="Graphical user interface, application&#10;&#10;Description automatically generated">
            <a:extLst>
              <a:ext uri="{FF2B5EF4-FFF2-40B4-BE49-F238E27FC236}">
                <a16:creationId xmlns:a16="http://schemas.microsoft.com/office/drawing/2014/main" id="{ABDBC190-694E-6541-B0F3-AFE4B70CEDC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732108" y="533400"/>
            <a:ext cx="4136571" cy="5791200"/>
          </a:xfrm>
          <a:prstGeom prst="rect">
            <a:avLst/>
          </a:prstGeom>
        </p:spPr>
      </p:pic>
      <p:sp>
        <p:nvSpPr>
          <p:cNvPr id="24"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58E71FF0-12EE-1147-BED0-E192CC5CD8FF}"/>
              </a:ext>
            </a:extLst>
          </p:cNvPr>
          <p:cNvSpPr txBox="1"/>
          <p:nvPr/>
        </p:nvSpPr>
        <p:spPr>
          <a:xfrm>
            <a:off x="458325" y="5527468"/>
            <a:ext cx="6091782" cy="400110"/>
          </a:xfrm>
          <a:prstGeom prst="rect">
            <a:avLst/>
          </a:prstGeom>
          <a:noFill/>
        </p:spPr>
        <p:txBody>
          <a:bodyPr wrap="square" rtlCol="0">
            <a:spAutoFit/>
          </a:bodyPr>
          <a:lstStyle/>
          <a:p>
            <a:r>
              <a:rPr lang="en-US" altLang="zh-CN" sz="2000" b="0" spc="0" dirty="0">
                <a:solidFill>
                  <a:schemeClr val="bg1"/>
                </a:solidFill>
                <a:latin typeface="Arial" panose="020B0604020202020204" pitchFamily="34" charset="0"/>
                <a:ea typeface="Dotum" panose="020B0600000101010101" pitchFamily="34" charset="-127"/>
                <a:cs typeface="Arial" panose="020B0604020202020204" pitchFamily="34" charset="0"/>
              </a:rPr>
              <a:t>250+% Growth in 2020 </a:t>
            </a:r>
            <a:r>
              <a:rPr lang="en-US" altLang="zh-CN" sz="2000" b="0" spc="0">
                <a:solidFill>
                  <a:schemeClr val="bg1"/>
                </a:solidFill>
                <a:latin typeface="Arial" panose="020B0604020202020204" pitchFamily="34" charset="0"/>
                <a:ea typeface="Dotum" panose="020B0600000101010101" pitchFamily="34" charset="-127"/>
                <a:cs typeface="Arial" panose="020B0604020202020204" pitchFamily="34" charset="0"/>
              </a:rPr>
              <a:t>to 1.2M </a:t>
            </a:r>
            <a:r>
              <a:rPr lang="en-US" altLang="zh-CN" sz="2000" b="0" spc="0" dirty="0">
                <a:solidFill>
                  <a:schemeClr val="bg1"/>
                </a:solidFill>
                <a:latin typeface="Arial" panose="020B0604020202020204" pitchFamily="34" charset="0"/>
                <a:ea typeface="Dotum" panose="020B0600000101010101" pitchFamily="34" charset="-127"/>
                <a:cs typeface="Arial" panose="020B0604020202020204" pitchFamily="34" charset="0"/>
              </a:rPr>
              <a:t>Acres Globally</a:t>
            </a:r>
          </a:p>
        </p:txBody>
      </p:sp>
      <p:pic>
        <p:nvPicPr>
          <p:cNvPr id="17" name="Picture 16">
            <a:extLst>
              <a:ext uri="{FF2B5EF4-FFF2-40B4-BE49-F238E27FC236}">
                <a16:creationId xmlns:a16="http://schemas.microsoft.com/office/drawing/2014/main" id="{17A641F9-592C-4347-BD11-855133E1F18D}"/>
              </a:ext>
            </a:extLst>
          </p:cNvPr>
          <p:cNvPicPr>
            <a:picLocks noChangeAspect="1"/>
          </p:cNvPicPr>
          <p:nvPr/>
        </p:nvPicPr>
        <p:blipFill>
          <a:blip r:embed="rId5"/>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4027685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E1C7FBD1-5130-3B4C-9C53-E002A5A93AA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59321" y="1750648"/>
            <a:ext cx="3543738" cy="3892062"/>
          </a:xfrm>
          <a:prstGeom prst="rect">
            <a:avLst/>
          </a:prstGeom>
        </p:spPr>
      </p:pic>
      <p:sp>
        <p:nvSpPr>
          <p:cNvPr id="42" name="矩形 6"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F1ACAEC7-9125-3348-A693-0088546A157A}"/>
              </a:ext>
            </a:extLst>
          </p:cNvPr>
          <p:cNvSpPr/>
          <p:nvPr/>
        </p:nvSpPr>
        <p:spPr>
          <a:xfrm>
            <a:off x="7903059" y="1750648"/>
            <a:ext cx="3543738" cy="3892062"/>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矩形 6"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BEF07C26-B679-A14F-9748-6075BA468D1B}"/>
              </a:ext>
            </a:extLst>
          </p:cNvPr>
          <p:cNvSpPr/>
          <p:nvPr/>
        </p:nvSpPr>
        <p:spPr>
          <a:xfrm>
            <a:off x="825730" y="1750648"/>
            <a:ext cx="3543738" cy="3892062"/>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9"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7CD5604-9214-7B48-B3AA-94A1041335F7}"/>
              </a:ext>
            </a:extLst>
          </p:cNvPr>
          <p:cNvSpPr/>
          <p:nvPr/>
        </p:nvSpPr>
        <p:spPr>
          <a:xfrm>
            <a:off x="1683295" y="574734"/>
            <a:ext cx="8920050" cy="923330"/>
          </a:xfrm>
          <a:prstGeom prst="rect">
            <a:avLst/>
          </a:prstGeom>
        </p:spPr>
        <p:txBody>
          <a:bodyPr wrap="square">
            <a:spAutoFit/>
          </a:bodyPr>
          <a:lstStyle/>
          <a:p>
            <a:pPr algn="ctr"/>
            <a:r>
              <a:rPr lang="en-US" sz="5400" dirty="0">
                <a:solidFill>
                  <a:schemeClr val="tx1">
                    <a:lumMod val="85000"/>
                    <a:lumOff val="15000"/>
                  </a:schemeClr>
                </a:solidFill>
                <a:latin typeface="Arial" panose="020B0604020202020204" pitchFamily="34" charset="0"/>
                <a:ea typeface="Yu Gothic" panose="020B0400000000000000" pitchFamily="34" charset="-128"/>
                <a:cs typeface="Arial" panose="020B0604020202020204" pitchFamily="34" charset="0"/>
              </a:rPr>
              <a:t>Precision Irrigation</a:t>
            </a:r>
            <a:endParaRPr lang="en-US" sz="5400" dirty="0">
              <a:latin typeface="Arial" panose="020B0604020202020204" pitchFamily="34" charset="0"/>
              <a:ea typeface="Yu Gothic" panose="020B0400000000000000" pitchFamily="34" charset="-128"/>
              <a:cs typeface="Arial" panose="020B0604020202020204" pitchFamily="34" charset="0"/>
            </a:endParaRPr>
          </a:p>
        </p:txBody>
      </p:sp>
      <p:sp>
        <p:nvSpPr>
          <p:cNvPr id="36"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BF391A5A-EBA3-494E-A294-0837897CEB12}"/>
              </a:ext>
            </a:extLst>
          </p:cNvPr>
          <p:cNvSpPr txBox="1"/>
          <p:nvPr/>
        </p:nvSpPr>
        <p:spPr>
          <a:xfrm>
            <a:off x="1241579" y="2542517"/>
            <a:ext cx="2924020" cy="2308324"/>
          </a:xfrm>
          <a:prstGeom prst="rect">
            <a:avLst/>
          </a:prstGeom>
          <a:noFill/>
        </p:spPr>
        <p:txBody>
          <a:bodyPr wrap="square" rtlCol="0">
            <a:spAutoFit/>
          </a:bodyPr>
          <a:lstStyle/>
          <a:p>
            <a:r>
              <a:rPr lang="en-US" altLang="zh-CN" sz="2400" spc="0" dirty="0">
                <a:solidFill>
                  <a:schemeClr val="bg1"/>
                </a:solidFill>
                <a:latin typeface="Arial" panose="020B0604020202020204" pitchFamily="34" charset="0"/>
                <a:ea typeface="Dotum" panose="020B0600000101010101" pitchFamily="34" charset="-127"/>
                <a:cs typeface="Arial" panose="020B0604020202020204" pitchFamily="34" charset="0"/>
              </a:rPr>
              <a:t>Pivot Irrigation provides extreme irrigation control</a:t>
            </a:r>
          </a:p>
          <a:p>
            <a: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t>   - Avoids Excess</a:t>
            </a:r>
          </a:p>
          <a:p>
            <a: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t>   - Reduces Travel </a:t>
            </a:r>
            <a:b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t>     and Labor</a:t>
            </a:r>
            <a:endParaRPr lang="en-US" altLang="zh-CN" sz="200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sp>
        <p:nvSpPr>
          <p:cNvPr id="37"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E9D43DE6-53C8-5541-9C8C-2F0DD18CDABC}"/>
              </a:ext>
            </a:extLst>
          </p:cNvPr>
          <p:cNvSpPr txBox="1"/>
          <p:nvPr/>
        </p:nvSpPr>
        <p:spPr>
          <a:xfrm>
            <a:off x="8442249" y="2563299"/>
            <a:ext cx="2924020" cy="2308324"/>
          </a:xfrm>
          <a:prstGeom prst="rect">
            <a:avLst/>
          </a:prstGeom>
          <a:noFill/>
        </p:spPr>
        <p:txBody>
          <a:bodyPr wrap="square" rtlCol="0">
            <a:spAutoFit/>
          </a:bodyPr>
          <a:lstStyle/>
          <a:p>
            <a:r>
              <a:rPr lang="en-US" altLang="zh-CN" sz="2400" spc="0" dirty="0">
                <a:solidFill>
                  <a:schemeClr val="bg1"/>
                </a:solidFill>
                <a:latin typeface="Arial" panose="020B0604020202020204" pitchFamily="34" charset="0"/>
                <a:ea typeface="Dotum" panose="020B0600000101010101" pitchFamily="34" charset="-127"/>
                <a:cs typeface="Arial" panose="020B0604020202020204" pitchFamily="34" charset="0"/>
              </a:rPr>
              <a:t>Variable Rate Irrigation provides the highest level </a:t>
            </a:r>
            <a:br>
              <a:rPr lang="en-US" altLang="zh-CN" sz="240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400" spc="0" dirty="0">
                <a:solidFill>
                  <a:schemeClr val="bg1"/>
                </a:solidFill>
                <a:latin typeface="Arial" panose="020B0604020202020204" pitchFamily="34" charset="0"/>
                <a:ea typeface="Dotum" panose="020B0600000101010101" pitchFamily="34" charset="-127"/>
                <a:cs typeface="Arial" panose="020B0604020202020204" pitchFamily="34" charset="0"/>
              </a:rPr>
              <a:t>of control to match changing field conditions</a:t>
            </a:r>
            <a:endParaRPr lang="en-US" altLang="zh-CN" sz="200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pic>
        <p:nvPicPr>
          <p:cNvPr id="44" name="Picture 43">
            <a:extLst>
              <a:ext uri="{FF2B5EF4-FFF2-40B4-BE49-F238E27FC236}">
                <a16:creationId xmlns:a16="http://schemas.microsoft.com/office/drawing/2014/main" id="{CD9B4241-4DA4-6848-85BB-57905B617016}"/>
              </a:ext>
            </a:extLst>
          </p:cNvPr>
          <p:cNvPicPr>
            <a:picLocks noChangeAspect="1"/>
          </p:cNvPicPr>
          <p:nvPr/>
        </p:nvPicPr>
        <p:blipFill>
          <a:blip r:embed="rId4"/>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3424304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F2BC0547-7BB6-AB43-A51E-3F29D6F8467F}"/>
              </a:ext>
            </a:extLst>
          </p:cNvPr>
          <p:cNvSpPr/>
          <p:nvPr/>
        </p:nvSpPr>
        <p:spPr>
          <a:xfrm>
            <a:off x="4618474" y="-624899"/>
            <a:ext cx="8238836" cy="8238836"/>
          </a:xfrm>
          <a:prstGeom prst="ellipse">
            <a:avLst/>
          </a:prstGeom>
          <a:blipFill>
            <a:blip r:embed="rId3" cstate="hqprint">
              <a:extLst>
                <a:ext uri="{28A0092B-C50C-407E-A947-70E740481C1C}">
                  <a14:useLocalDpi xmlns:a14="http://schemas.microsoft.com/office/drawing/2010/main"/>
                </a:ext>
              </a:extLst>
            </a:blip>
            <a:srcRect/>
            <a:stretch>
              <a:fillRect b="872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green plant&#10;&#10;Description automatically generated">
            <a:extLst>
              <a:ext uri="{FF2B5EF4-FFF2-40B4-BE49-F238E27FC236}">
                <a16:creationId xmlns:a16="http://schemas.microsoft.com/office/drawing/2014/main" id="{14F5AABA-41C6-994F-A229-36A072442CB6}"/>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5401685" y="1238249"/>
            <a:ext cx="2078435" cy="4438651"/>
          </a:xfrm>
          <a:prstGeom prst="rect">
            <a:avLst/>
          </a:prstGeom>
        </p:spPr>
      </p:pic>
      <p:sp>
        <p:nvSpPr>
          <p:cNvPr id="4" name="矩形 4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266D03C0-771F-9F4E-9125-9C2C0F0489DB}"/>
              </a:ext>
            </a:extLst>
          </p:cNvPr>
          <p:cNvSpPr/>
          <p:nvPr/>
        </p:nvSpPr>
        <p:spPr>
          <a:xfrm>
            <a:off x="-3113" y="1825"/>
            <a:ext cx="1176131" cy="6856175"/>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7E8D8717-AAB9-3D4C-B01E-DEC0B6C9FC44}"/>
              </a:ext>
            </a:extLst>
          </p:cNvPr>
          <p:cNvSpPr/>
          <p:nvPr/>
        </p:nvSpPr>
        <p:spPr>
          <a:xfrm rot="5400000">
            <a:off x="-2485136" y="3179947"/>
            <a:ext cx="6228784" cy="624723"/>
          </a:xfrm>
          <a:prstGeom prst="rect">
            <a:avLst/>
          </a:prstGeom>
        </p:spPr>
        <p:txBody>
          <a:bodyPr wrap="square">
            <a:spAutoFit/>
          </a:bodyPr>
          <a:lstStyle/>
          <a:p>
            <a:pPr algn="ctr">
              <a:lnSpc>
                <a:spcPct val="120000"/>
              </a:lnSpc>
            </a:pPr>
            <a:r>
              <a:rPr lang="en-US" sz="3200" dirty="0">
                <a:solidFill>
                  <a:schemeClr val="bg1"/>
                </a:solidFill>
                <a:latin typeface="Arial" panose="020B0604020202020204" pitchFamily="34" charset="0"/>
                <a:ea typeface="Yu Gothic" panose="020B0400000000000000" pitchFamily="34" charset="-128"/>
                <a:cs typeface="Arial" panose="020B0604020202020204" pitchFamily="34" charset="0"/>
              </a:rPr>
              <a:t>Sustainability through Detection</a:t>
            </a:r>
          </a:p>
        </p:txBody>
      </p:sp>
      <p:sp>
        <p:nvSpPr>
          <p:cNvPr id="7" name="矩形 1">
            <a:extLst>
              <a:ext uri="{FF2B5EF4-FFF2-40B4-BE49-F238E27FC236}">
                <a16:creationId xmlns:a16="http://schemas.microsoft.com/office/drawing/2014/main" id="{1E2B6544-F139-5A4A-AD05-BED01DA1EC7F}"/>
              </a:ext>
            </a:extLst>
          </p:cNvPr>
          <p:cNvSpPr/>
          <p:nvPr/>
        </p:nvSpPr>
        <p:spPr>
          <a:xfrm>
            <a:off x="7635239" y="1238250"/>
            <a:ext cx="2057400" cy="4438650"/>
          </a:xfrm>
          <a:prstGeom prst="rect">
            <a:avLst/>
          </a:prstGeom>
          <a:blipFill>
            <a:blip r:embed="rId5" cstate="hqprint">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2">
            <a:extLst>
              <a:ext uri="{FF2B5EF4-FFF2-40B4-BE49-F238E27FC236}">
                <a16:creationId xmlns:a16="http://schemas.microsoft.com/office/drawing/2014/main" id="{B0E2D22F-3232-C64D-BDAE-82C39EF310DD}"/>
              </a:ext>
            </a:extLst>
          </p:cNvPr>
          <p:cNvSpPr/>
          <p:nvPr/>
        </p:nvSpPr>
        <p:spPr>
          <a:xfrm>
            <a:off x="9854564" y="1238250"/>
            <a:ext cx="2057400" cy="4438650"/>
          </a:xfrm>
          <a:prstGeom prst="rect">
            <a:avLst/>
          </a:prstGeom>
          <a:blipFill>
            <a:blip r:embed="rId6" cstate="hqprint">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F0F00BB7-0237-D54E-ADE0-63C6D774C498}"/>
              </a:ext>
            </a:extLst>
          </p:cNvPr>
          <p:cNvSpPr txBox="1"/>
          <p:nvPr/>
        </p:nvSpPr>
        <p:spPr>
          <a:xfrm>
            <a:off x="1285550" y="1930980"/>
            <a:ext cx="3185138" cy="3785652"/>
          </a:xfrm>
          <a:prstGeom prst="rect">
            <a:avLst/>
          </a:prstGeom>
          <a:noFill/>
        </p:spPr>
        <p:txBody>
          <a:bodyPr wrap="square" rtlCol="0">
            <a:spAutoFit/>
          </a:bodyPr>
          <a:lstStyle/>
          <a:p>
            <a:r>
              <a:rPr lang="en-US" altLang="zh-CN" sz="2800" dirty="0">
                <a:latin typeface="Arial" panose="020B0604020202020204" pitchFamily="34" charset="0"/>
                <a:ea typeface="Dotum" panose="020B0600000101010101" pitchFamily="34" charset="-127"/>
                <a:cs typeface="Arial" panose="020B0604020202020204" pitchFamily="34" charset="0"/>
              </a:rPr>
              <a:t>“Our soil doesn’t  </a:t>
            </a:r>
            <a:br>
              <a:rPr lang="en-US" altLang="zh-CN" sz="2800" dirty="0">
                <a:latin typeface="Arial" panose="020B0604020202020204" pitchFamily="34" charset="0"/>
                <a:ea typeface="Dotum" panose="020B0600000101010101" pitchFamily="34" charset="-127"/>
                <a:cs typeface="Arial" panose="020B0604020202020204" pitchFamily="34" charset="0"/>
              </a:rPr>
            </a:br>
            <a:r>
              <a:rPr lang="en-US" altLang="zh-CN" sz="2800" dirty="0">
                <a:latin typeface="Arial" panose="020B0604020202020204" pitchFamily="34" charset="0"/>
                <a:ea typeface="Dotum" panose="020B0600000101010101" pitchFamily="34" charset="-127"/>
                <a:cs typeface="Arial" panose="020B0604020202020204" pitchFamily="34" charset="0"/>
              </a:rPr>
              <a:t> hold much wate</a:t>
            </a:r>
            <a:r>
              <a:rPr lang="en-US" altLang="zh-CN" sz="2800" spc="-150" dirty="0">
                <a:latin typeface="Arial" panose="020B0604020202020204" pitchFamily="34" charset="0"/>
                <a:ea typeface="Dotum" panose="020B0600000101010101" pitchFamily="34" charset="-127"/>
                <a:cs typeface="Arial" panose="020B0604020202020204" pitchFamily="34" charset="0"/>
              </a:rPr>
              <a:t>r, </a:t>
            </a:r>
            <a:br>
              <a:rPr lang="en-US" altLang="zh-CN" sz="2800" dirty="0">
                <a:latin typeface="Arial" panose="020B0604020202020204" pitchFamily="34" charset="0"/>
                <a:ea typeface="Dotum" panose="020B0600000101010101" pitchFamily="34" charset="-127"/>
                <a:cs typeface="Arial" panose="020B0604020202020204" pitchFamily="34" charset="0"/>
              </a:rPr>
            </a:br>
            <a:r>
              <a:rPr lang="en-US" altLang="zh-CN" sz="2800" dirty="0">
                <a:latin typeface="Arial" panose="020B0604020202020204" pitchFamily="34" charset="0"/>
                <a:ea typeface="Dotum" panose="020B0600000101010101" pitchFamily="34" charset="-127"/>
                <a:cs typeface="Arial" panose="020B0604020202020204" pitchFamily="34" charset="0"/>
              </a:rPr>
              <a:t> so Valley Insights  </a:t>
            </a:r>
            <a:br>
              <a:rPr lang="en-US" altLang="zh-CN" sz="2800" dirty="0">
                <a:latin typeface="Arial" panose="020B0604020202020204" pitchFamily="34" charset="0"/>
                <a:ea typeface="Dotum" panose="020B0600000101010101" pitchFamily="34" charset="-127"/>
                <a:cs typeface="Arial" panose="020B0604020202020204" pitchFamily="34" charset="0"/>
              </a:rPr>
            </a:br>
            <a:r>
              <a:rPr lang="en-US" altLang="zh-CN" sz="2800" dirty="0">
                <a:latin typeface="Arial" panose="020B0604020202020204" pitchFamily="34" charset="0"/>
                <a:ea typeface="Dotum" panose="020B0600000101010101" pitchFamily="34" charset="-127"/>
                <a:cs typeface="Arial" panose="020B0604020202020204" pitchFamily="34" charset="0"/>
              </a:rPr>
              <a:t> would pay for </a:t>
            </a:r>
            <a:br>
              <a:rPr lang="en-US" altLang="zh-CN" sz="2800" dirty="0">
                <a:latin typeface="Arial" panose="020B0604020202020204" pitchFamily="34" charset="0"/>
                <a:ea typeface="Dotum" panose="020B0600000101010101" pitchFamily="34" charset="-127"/>
                <a:cs typeface="Arial" panose="020B0604020202020204" pitchFamily="34" charset="0"/>
              </a:rPr>
            </a:br>
            <a:r>
              <a:rPr lang="en-US" altLang="zh-CN" sz="2800" dirty="0">
                <a:latin typeface="Arial" panose="020B0604020202020204" pitchFamily="34" charset="0"/>
                <a:ea typeface="Dotum" panose="020B0600000101010101" pitchFamily="34" charset="-127"/>
                <a:cs typeface="Arial" panose="020B0604020202020204" pitchFamily="34" charset="0"/>
              </a:rPr>
              <a:t> itself every year </a:t>
            </a:r>
            <a:br>
              <a:rPr lang="en-US" altLang="zh-CN" sz="2800" dirty="0">
                <a:latin typeface="Arial" panose="020B0604020202020204" pitchFamily="34" charset="0"/>
                <a:ea typeface="Dotum" panose="020B0600000101010101" pitchFamily="34" charset="-127"/>
                <a:cs typeface="Arial" panose="020B0604020202020204" pitchFamily="34" charset="0"/>
              </a:rPr>
            </a:br>
            <a:r>
              <a:rPr lang="en-US" altLang="zh-CN" sz="2800" dirty="0">
                <a:latin typeface="Arial" panose="020B0604020202020204" pitchFamily="34" charset="0"/>
                <a:ea typeface="Dotum" panose="020B0600000101010101" pitchFamily="34" charset="-127"/>
                <a:cs typeface="Arial" panose="020B0604020202020204" pitchFamily="34" charset="0"/>
              </a:rPr>
              <a:t> in crop health</a:t>
            </a:r>
            <a:r>
              <a:rPr lang="en-US" altLang="zh-CN" sz="2800" spc="-300" dirty="0">
                <a:latin typeface="Arial" panose="020B0604020202020204" pitchFamily="34" charset="0"/>
                <a:ea typeface="Dotum" panose="020B0600000101010101" pitchFamily="34" charset="-127"/>
                <a:cs typeface="Arial" panose="020B0604020202020204" pitchFamily="34" charset="0"/>
              </a:rPr>
              <a:t>.”</a:t>
            </a:r>
          </a:p>
          <a:p>
            <a:r>
              <a:rPr lang="en-US" altLang="zh-CN" b="0" spc="0" dirty="0">
                <a:latin typeface="HelveticaNeueLT Pro 35 Th" panose="020B0403020202020204" pitchFamily="34" charset="77"/>
                <a:ea typeface="Dotum" panose="020B0600000101010101" pitchFamily="34" charset="-127"/>
                <a:cs typeface="Aparajita" panose="020B0604020202020204" pitchFamily="34" charset="0"/>
              </a:rPr>
              <a:t>                        </a:t>
            </a:r>
          </a:p>
          <a:p>
            <a:pPr algn="r"/>
            <a:r>
              <a:rPr lang="en-US" altLang="zh-CN" sz="2000" spc="0" dirty="0">
                <a:latin typeface="Arial" panose="020B0604020202020204" pitchFamily="34" charset="0"/>
                <a:ea typeface="Dotum" panose="020B0600000101010101" pitchFamily="34" charset="-127"/>
                <a:cs typeface="Arial" panose="020B0604020202020204" pitchFamily="34" charset="0"/>
              </a:rPr>
              <a:t>-Eric Williamson</a:t>
            </a:r>
          </a:p>
          <a:p>
            <a:pPr algn="r"/>
            <a:r>
              <a:rPr lang="en-US" altLang="zh-CN" sz="1600" dirty="0">
                <a:latin typeface="Arial" panose="020B0604020202020204" pitchFamily="34" charset="0"/>
                <a:ea typeface="Dotum" panose="020B0600000101010101" pitchFamily="34" charset="-127"/>
                <a:cs typeface="Arial" panose="020B0604020202020204" pitchFamily="34" charset="0"/>
              </a:rPr>
              <a:t>Williamson Farms </a:t>
            </a:r>
          </a:p>
          <a:p>
            <a:pPr algn="r"/>
            <a:r>
              <a:rPr lang="en-US" altLang="zh-CN" sz="1600" spc="0" dirty="0">
                <a:latin typeface="Arial" panose="020B0604020202020204" pitchFamily="34" charset="0"/>
                <a:ea typeface="Dotum" panose="020B0600000101010101" pitchFamily="34" charset="-127"/>
                <a:cs typeface="Arial" panose="020B0604020202020204" pitchFamily="34" charset="0"/>
              </a:rPr>
              <a:t>Quincy, WA</a:t>
            </a:r>
          </a:p>
        </p:txBody>
      </p:sp>
      <p:sp>
        <p:nvSpPr>
          <p:cNvPr id="11" name="Текст 15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5BD36B1E-7C4F-2444-A625-30124935D7EB}"/>
              </a:ext>
            </a:extLst>
          </p:cNvPr>
          <p:cNvSpPr txBox="1">
            <a:spLocks/>
          </p:cNvSpPr>
          <p:nvPr/>
        </p:nvSpPr>
        <p:spPr>
          <a:xfrm>
            <a:off x="5406677" y="5158392"/>
            <a:ext cx="2057400" cy="518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Arial" panose="020B0604020202020204" pitchFamily="34" charset="0"/>
                <a:ea typeface="Dotum" panose="020B0600000101010101" pitchFamily="34" charset="-127"/>
                <a:cs typeface="Arial" panose="020B0604020202020204" pitchFamily="34" charset="0"/>
              </a:rPr>
              <a:t>Beetle damage</a:t>
            </a:r>
          </a:p>
        </p:txBody>
      </p:sp>
      <p:sp>
        <p:nvSpPr>
          <p:cNvPr id="12" name="Текст 15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D03E6C7-C328-7944-A689-62127D268EC4}"/>
              </a:ext>
            </a:extLst>
          </p:cNvPr>
          <p:cNvSpPr txBox="1">
            <a:spLocks/>
          </p:cNvSpPr>
          <p:nvPr/>
        </p:nvSpPr>
        <p:spPr>
          <a:xfrm>
            <a:off x="7621100" y="5158392"/>
            <a:ext cx="2057400" cy="518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Arial" panose="020B0604020202020204" pitchFamily="34" charset="0"/>
                <a:ea typeface="Dotum" panose="020B0600000101010101" pitchFamily="34" charset="-127"/>
                <a:cs typeface="Arial" panose="020B0604020202020204" pitchFamily="34" charset="0"/>
              </a:rPr>
              <a:t>Potato blight</a:t>
            </a:r>
          </a:p>
        </p:txBody>
      </p:sp>
      <p:sp>
        <p:nvSpPr>
          <p:cNvPr id="13" name="Текст 15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644F548B-D0BB-3749-9322-538D09CBDC51}"/>
              </a:ext>
            </a:extLst>
          </p:cNvPr>
          <p:cNvSpPr txBox="1">
            <a:spLocks/>
          </p:cNvSpPr>
          <p:nvPr/>
        </p:nvSpPr>
        <p:spPr>
          <a:xfrm>
            <a:off x="9890070" y="5158392"/>
            <a:ext cx="2057400" cy="518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Arial" panose="020B0604020202020204" pitchFamily="34" charset="0"/>
                <a:ea typeface="Dotum" panose="020B0600000101010101" pitchFamily="34" charset="-127"/>
                <a:cs typeface="Arial" panose="020B0604020202020204" pitchFamily="34" charset="0"/>
              </a:rPr>
              <a:t>Leaf disease</a:t>
            </a:r>
          </a:p>
        </p:txBody>
      </p:sp>
      <p:sp>
        <p:nvSpPr>
          <p:cNvPr id="20" name="Oval 19">
            <a:extLst>
              <a:ext uri="{FF2B5EF4-FFF2-40B4-BE49-F238E27FC236}">
                <a16:creationId xmlns:a16="http://schemas.microsoft.com/office/drawing/2014/main" id="{F5B15F46-06F9-924B-B4C9-A118125F6C8E}"/>
              </a:ext>
            </a:extLst>
          </p:cNvPr>
          <p:cNvSpPr/>
          <p:nvPr/>
        </p:nvSpPr>
        <p:spPr>
          <a:xfrm>
            <a:off x="6111240" y="976767"/>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21BF8BA-E797-384C-9C6E-1A513669FC40}"/>
              </a:ext>
            </a:extLst>
          </p:cNvPr>
          <p:cNvSpPr/>
          <p:nvPr/>
        </p:nvSpPr>
        <p:spPr>
          <a:xfrm>
            <a:off x="8668869" y="235534"/>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E98AEF-3996-B942-BD21-9D6BBC7C8C2F}"/>
              </a:ext>
            </a:extLst>
          </p:cNvPr>
          <p:cNvSpPr/>
          <p:nvPr/>
        </p:nvSpPr>
        <p:spPr>
          <a:xfrm>
            <a:off x="9462887" y="845051"/>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03A087F-27A8-084F-B184-503D9185A670}"/>
              </a:ext>
            </a:extLst>
          </p:cNvPr>
          <p:cNvSpPr/>
          <p:nvPr/>
        </p:nvSpPr>
        <p:spPr>
          <a:xfrm>
            <a:off x="10322218" y="946416"/>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E7F8D31-7E2C-D448-A171-D41CE6626308}"/>
              </a:ext>
            </a:extLst>
          </p:cNvPr>
          <p:cNvSpPr/>
          <p:nvPr/>
        </p:nvSpPr>
        <p:spPr>
          <a:xfrm>
            <a:off x="8980073" y="703594"/>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97FE4C3-2B4D-A04D-BF71-26017E58299A}"/>
              </a:ext>
            </a:extLst>
          </p:cNvPr>
          <p:cNvSpPr/>
          <p:nvPr/>
        </p:nvSpPr>
        <p:spPr>
          <a:xfrm>
            <a:off x="8260336" y="822191"/>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E926649-3C5C-F24E-A092-EF32AA835869}"/>
              </a:ext>
            </a:extLst>
          </p:cNvPr>
          <p:cNvSpPr/>
          <p:nvPr/>
        </p:nvSpPr>
        <p:spPr>
          <a:xfrm>
            <a:off x="9132473" y="855994"/>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251EAED-9745-0D4C-9178-1427D145F2FD}"/>
              </a:ext>
            </a:extLst>
          </p:cNvPr>
          <p:cNvSpPr/>
          <p:nvPr/>
        </p:nvSpPr>
        <p:spPr>
          <a:xfrm>
            <a:off x="8821269" y="387934"/>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AFEC8C1-17D8-3343-8C4F-3A1CF441FC41}"/>
              </a:ext>
            </a:extLst>
          </p:cNvPr>
          <p:cNvSpPr/>
          <p:nvPr/>
        </p:nvSpPr>
        <p:spPr>
          <a:xfrm>
            <a:off x="9284873" y="1008394"/>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C1037EC-AD2E-7441-9428-F460E8B14ABF}"/>
              </a:ext>
            </a:extLst>
          </p:cNvPr>
          <p:cNvSpPr/>
          <p:nvPr/>
        </p:nvSpPr>
        <p:spPr>
          <a:xfrm>
            <a:off x="7156524" y="957283"/>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04660F5-359F-4D45-A6BD-D6D954C8F186}"/>
              </a:ext>
            </a:extLst>
          </p:cNvPr>
          <p:cNvSpPr/>
          <p:nvPr/>
        </p:nvSpPr>
        <p:spPr>
          <a:xfrm>
            <a:off x="8464690" y="1100462"/>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5A63714-73E3-B843-81ED-F8A5C202D806}"/>
              </a:ext>
            </a:extLst>
          </p:cNvPr>
          <p:cNvSpPr/>
          <p:nvPr/>
        </p:nvSpPr>
        <p:spPr>
          <a:xfrm>
            <a:off x="7515626" y="1400619"/>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5BF8E66-7E00-094F-BFE8-47F51A2A3706}"/>
              </a:ext>
            </a:extLst>
          </p:cNvPr>
          <p:cNvSpPr/>
          <p:nvPr/>
        </p:nvSpPr>
        <p:spPr>
          <a:xfrm>
            <a:off x="8412736" y="974591"/>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4D9440E-9D76-DF40-9C99-9A47E907D08D}"/>
              </a:ext>
            </a:extLst>
          </p:cNvPr>
          <p:cNvSpPr/>
          <p:nvPr/>
        </p:nvSpPr>
        <p:spPr>
          <a:xfrm>
            <a:off x="5255686" y="2389487"/>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721DB57-DE9C-F546-A652-8520B82F41F6}"/>
              </a:ext>
            </a:extLst>
          </p:cNvPr>
          <p:cNvSpPr/>
          <p:nvPr/>
        </p:nvSpPr>
        <p:spPr>
          <a:xfrm>
            <a:off x="4777650" y="3189586"/>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C9A1049-2691-5145-AC48-A8D61FEFF942}"/>
              </a:ext>
            </a:extLst>
          </p:cNvPr>
          <p:cNvSpPr/>
          <p:nvPr/>
        </p:nvSpPr>
        <p:spPr>
          <a:xfrm>
            <a:off x="5208179" y="2602500"/>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03EBD25-8C77-5741-A4A0-0839E1041923}"/>
              </a:ext>
            </a:extLst>
          </p:cNvPr>
          <p:cNvSpPr/>
          <p:nvPr/>
        </p:nvSpPr>
        <p:spPr>
          <a:xfrm>
            <a:off x="8565136" y="1126991"/>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5896A49-7362-9D47-946C-186A34052F00}"/>
              </a:ext>
            </a:extLst>
          </p:cNvPr>
          <p:cNvSpPr/>
          <p:nvPr/>
        </p:nvSpPr>
        <p:spPr>
          <a:xfrm rot="3860904">
            <a:off x="9615287" y="6031886"/>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4B1B8FF-9431-434F-A04F-4D047065106B}"/>
              </a:ext>
            </a:extLst>
          </p:cNvPr>
          <p:cNvSpPr/>
          <p:nvPr/>
        </p:nvSpPr>
        <p:spPr>
          <a:xfrm rot="3860904">
            <a:off x="9132473" y="5890429"/>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683C1B-E9D3-2C48-8111-8C0332ACFC24}"/>
              </a:ext>
            </a:extLst>
          </p:cNvPr>
          <p:cNvSpPr/>
          <p:nvPr/>
        </p:nvSpPr>
        <p:spPr>
          <a:xfrm rot="3860904">
            <a:off x="8412736" y="6009026"/>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2F1C0C9-4DA5-9D49-897C-7C5D4562469C}"/>
              </a:ext>
            </a:extLst>
          </p:cNvPr>
          <p:cNvSpPr/>
          <p:nvPr/>
        </p:nvSpPr>
        <p:spPr>
          <a:xfrm rot="3860904">
            <a:off x="9284873" y="6042829"/>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106EF6E-F313-1B43-BB92-DE18EEF754FD}"/>
              </a:ext>
            </a:extLst>
          </p:cNvPr>
          <p:cNvSpPr/>
          <p:nvPr/>
        </p:nvSpPr>
        <p:spPr>
          <a:xfrm rot="3860904">
            <a:off x="9437273" y="6195229"/>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F41BBBB-C470-D949-BE19-D48CCF46A3E5}"/>
              </a:ext>
            </a:extLst>
          </p:cNvPr>
          <p:cNvSpPr/>
          <p:nvPr/>
        </p:nvSpPr>
        <p:spPr>
          <a:xfrm rot="3860904">
            <a:off x="7308924" y="6144118"/>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96F4F21-9F70-BA4D-87B4-BA10C6AA3169}"/>
              </a:ext>
            </a:extLst>
          </p:cNvPr>
          <p:cNvSpPr/>
          <p:nvPr/>
        </p:nvSpPr>
        <p:spPr>
          <a:xfrm rot="3860904">
            <a:off x="8617090" y="6287297"/>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5E85A6D-3992-6E42-9A85-329858146DA5}"/>
              </a:ext>
            </a:extLst>
          </p:cNvPr>
          <p:cNvSpPr/>
          <p:nvPr/>
        </p:nvSpPr>
        <p:spPr>
          <a:xfrm rot="3860904">
            <a:off x="8565136" y="6161426"/>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A0A711E-C147-7943-9C13-88FA12CEC78A}"/>
              </a:ext>
            </a:extLst>
          </p:cNvPr>
          <p:cNvSpPr/>
          <p:nvPr/>
        </p:nvSpPr>
        <p:spPr>
          <a:xfrm rot="3860904">
            <a:off x="8717536" y="6313826"/>
            <a:ext cx="45720" cy="457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77B05E71-F1CA-5941-969C-58F13D85F7E3}"/>
              </a:ext>
            </a:extLst>
          </p:cNvPr>
          <p:cNvPicPr>
            <a:picLocks noChangeAspect="1"/>
          </p:cNvPicPr>
          <p:nvPr/>
        </p:nvPicPr>
        <p:blipFill>
          <a:blip r:embed="rId7"/>
          <a:stretch>
            <a:fillRect/>
          </a:stretch>
        </p:blipFill>
        <p:spPr>
          <a:xfrm>
            <a:off x="9854564" y="6297953"/>
            <a:ext cx="1330398" cy="409810"/>
          </a:xfrm>
          <a:prstGeom prst="rect">
            <a:avLst/>
          </a:prstGeom>
        </p:spPr>
      </p:pic>
    </p:spTree>
    <p:extLst>
      <p:ext uri="{BB962C8B-B14F-4D97-AF65-F5344CB8AC3E}">
        <p14:creationId xmlns:p14="http://schemas.microsoft.com/office/powerpoint/2010/main" val="170138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a beach&#10;&#10;Description automatically generated">
            <a:extLst>
              <a:ext uri="{FF2B5EF4-FFF2-40B4-BE49-F238E27FC236}">
                <a16:creationId xmlns:a16="http://schemas.microsoft.com/office/drawing/2014/main" id="{D603EE1D-5466-B24F-AF6C-29B9B9CD6E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718" y="-9238"/>
            <a:ext cx="7576733" cy="6867238"/>
          </a:xfrm>
          <a:prstGeom prst="rect">
            <a:avLst/>
          </a:prstGeom>
        </p:spPr>
      </p:pic>
      <p:pic>
        <p:nvPicPr>
          <p:cNvPr id="28" name="Picture 27">
            <a:extLst>
              <a:ext uri="{FF2B5EF4-FFF2-40B4-BE49-F238E27FC236}">
                <a16:creationId xmlns:a16="http://schemas.microsoft.com/office/drawing/2014/main" id="{EAC2C201-034F-B841-A2BE-693B6C52D72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2927" t="-371032"/>
          <a:stretch/>
        </p:blipFill>
        <p:spPr>
          <a:xfrm rot="5400000">
            <a:off x="6335590" y="1010826"/>
            <a:ext cx="6867236" cy="4845583"/>
          </a:xfrm>
          <a:prstGeom prst="rect">
            <a:avLst/>
          </a:prstGeom>
        </p:spPr>
      </p:pic>
      <p:sp>
        <p:nvSpPr>
          <p:cNvPr id="4" name="Shape 2704"/>
          <p:cNvSpPr/>
          <p:nvPr/>
        </p:nvSpPr>
        <p:spPr>
          <a:xfrm>
            <a:off x="-5315" y="0"/>
            <a:ext cx="4118284" cy="6858000"/>
          </a:xfrm>
          <a:prstGeom prst="rect">
            <a:avLst/>
          </a:prstGeom>
          <a:solidFill>
            <a:srgbClr val="1485C8">
              <a:alpha val="83000"/>
            </a:srgbClr>
          </a:solidFill>
          <a:ln w="12700">
            <a:noFill/>
            <a:miter lim="400000"/>
          </a:ln>
        </p:spPr>
        <p:txBody>
          <a:bodyPr lIns="50800" tIns="50800" rIns="50800" bIns="50800" anchor="ctr"/>
          <a:lstStyle/>
          <a:p>
            <a:pPr algn="ctr">
              <a:lnSpc>
                <a:spcPct val="100000"/>
              </a:lnSpc>
              <a:defRPr sz="3200">
                <a:solidFill>
                  <a:srgbClr val="FFFFFF"/>
                </a:solidFill>
              </a:defRPr>
            </a:pPr>
            <a:endParaRPr sz="2000" dirty="0"/>
          </a:p>
        </p:txBody>
      </p:sp>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7"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249EA325-4ABD-8044-943F-14998BBCEFD9}"/>
              </a:ext>
            </a:extLst>
          </p:cNvPr>
          <p:cNvSpPr txBox="1"/>
          <p:nvPr/>
        </p:nvSpPr>
        <p:spPr>
          <a:xfrm>
            <a:off x="450726" y="2394979"/>
            <a:ext cx="3868385" cy="3539430"/>
          </a:xfrm>
          <a:prstGeom prst="rect">
            <a:avLst/>
          </a:prstGeom>
          <a:noFill/>
        </p:spPr>
        <p:txBody>
          <a:bodyPr wrap="square" rtlCol="0">
            <a:spAutoFit/>
          </a:bodyPr>
          <a:lstStyle/>
          <a:p>
            <a: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t>Pivot management </a:t>
            </a:r>
            <a:b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t>and integrated </a:t>
            </a:r>
            <a:b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t>pump control </a:t>
            </a:r>
            <a:b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t>devices for </a:t>
            </a:r>
            <a:b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t>52 irrigation </a:t>
            </a:r>
            <a:b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t>machines on </a:t>
            </a:r>
            <a:b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t>farm managed </a:t>
            </a:r>
            <a:b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800" b="0" spc="0" dirty="0">
                <a:solidFill>
                  <a:schemeClr val="bg1"/>
                </a:solidFill>
                <a:latin typeface="Arial" panose="020B0604020202020204" pitchFamily="34" charset="0"/>
                <a:ea typeface="Dotum" panose="020B0600000101010101" pitchFamily="34" charset="-127"/>
                <a:cs typeface="Arial" panose="020B0604020202020204" pitchFamily="34" charset="0"/>
              </a:rPr>
              <a:t>for water rights</a:t>
            </a:r>
          </a:p>
        </p:txBody>
      </p:sp>
      <p:pic>
        <p:nvPicPr>
          <p:cNvPr id="18" name="Picture 17">
            <a:extLst>
              <a:ext uri="{FF2B5EF4-FFF2-40B4-BE49-F238E27FC236}">
                <a16:creationId xmlns:a16="http://schemas.microsoft.com/office/drawing/2014/main" id="{DB9C4D81-6B3F-8949-AAC2-A0B9C6BD4617}"/>
              </a:ext>
            </a:extLst>
          </p:cNvPr>
          <p:cNvPicPr>
            <a:picLocks noChangeAspect="1"/>
          </p:cNvPicPr>
          <p:nvPr/>
        </p:nvPicPr>
        <p:blipFill>
          <a:blip r:embed="rId5"/>
          <a:stretch>
            <a:fillRect/>
          </a:stretch>
        </p:blipFill>
        <p:spPr>
          <a:xfrm>
            <a:off x="10653653" y="6332657"/>
            <a:ext cx="1309734" cy="403446"/>
          </a:xfrm>
          <a:prstGeom prst="rect">
            <a:avLst/>
          </a:prstGeom>
        </p:spPr>
      </p:pic>
      <p:sp>
        <p:nvSpPr>
          <p:cNvPr id="22" name="椭圆 1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9096007-6AAA-A14C-B6CE-A026D61C308C}"/>
              </a:ext>
            </a:extLst>
          </p:cNvPr>
          <p:cNvSpPr/>
          <p:nvPr/>
        </p:nvSpPr>
        <p:spPr>
          <a:xfrm>
            <a:off x="9074378" y="4047848"/>
            <a:ext cx="1652265" cy="1652265"/>
          </a:xfrm>
          <a:prstGeom prst="ellipse">
            <a:avLst/>
          </a:prstGeom>
          <a:solidFill>
            <a:srgbClr val="1485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9E78C1CF-13D2-6342-A959-ADFB873255E9}"/>
              </a:ext>
            </a:extLst>
          </p:cNvPr>
          <p:cNvSpPr txBox="1"/>
          <p:nvPr/>
        </p:nvSpPr>
        <p:spPr>
          <a:xfrm>
            <a:off x="9023804" y="4352586"/>
            <a:ext cx="1722931" cy="1077218"/>
          </a:xfrm>
          <a:prstGeom prst="rect">
            <a:avLst/>
          </a:prstGeom>
          <a:noFill/>
        </p:spPr>
        <p:txBody>
          <a:bodyPr wrap="square" rtlCol="0">
            <a:spAutoFit/>
          </a:bodyPr>
          <a:lstStyle/>
          <a:p>
            <a:pPr algn="ctr"/>
            <a:r>
              <a:rPr lang="en-US" altLang="zh-CN" sz="4000" spc="-150" dirty="0">
                <a:solidFill>
                  <a:schemeClr val="bg1"/>
                </a:solidFill>
                <a:latin typeface="HelveticaNeueLT Pro 65 Md" panose="020B0604020202020204" pitchFamily="34" charset="77"/>
                <a:ea typeface="Dotum" panose="020B0600000101010101" pitchFamily="34" charset="-127"/>
                <a:cs typeface="Aparajita" panose="020B0604020202020204" pitchFamily="34" charset="0"/>
              </a:rPr>
              <a:t>3</a:t>
            </a:r>
            <a:r>
              <a:rPr lang="en-US" altLang="zh-CN" sz="4000" spc="-300" dirty="0">
                <a:solidFill>
                  <a:schemeClr val="bg1"/>
                </a:solidFill>
                <a:latin typeface="HelveticaNeueLT Pro 65 Md" panose="020B0604020202020204" pitchFamily="34" charset="77"/>
                <a:ea typeface="Dotum" panose="020B0600000101010101" pitchFamily="34" charset="-127"/>
                <a:cs typeface="Aparajita" panose="020B0604020202020204" pitchFamily="34" charset="0"/>
              </a:rPr>
              <a:t>,7</a:t>
            </a:r>
            <a:r>
              <a:rPr lang="en-US" altLang="zh-CN" sz="4000" dirty="0">
                <a:solidFill>
                  <a:schemeClr val="bg1"/>
                </a:solidFill>
                <a:latin typeface="HelveticaNeueLT Pro 65 Md" panose="020B0604020202020204" pitchFamily="34" charset="77"/>
                <a:ea typeface="Dotum" panose="020B0600000101010101" pitchFamily="34" charset="-127"/>
                <a:cs typeface="Aparajita" panose="020B0604020202020204" pitchFamily="34" charset="0"/>
              </a:rPr>
              <a:t>00</a:t>
            </a:r>
            <a:r>
              <a:rPr lang="en-US" altLang="zh-CN" sz="2400" dirty="0">
                <a:solidFill>
                  <a:schemeClr val="bg1"/>
                </a:solidFill>
                <a:latin typeface="HelveticaNeueLT Pro 45 Lt" panose="020B0403020202020204" pitchFamily="34" charset="77"/>
                <a:ea typeface="Dotum" panose="020B0600000101010101" pitchFamily="34" charset="-127"/>
                <a:cs typeface="Aparajita" panose="020B0604020202020204" pitchFamily="34" charset="0"/>
              </a:rPr>
              <a:t> </a:t>
            </a:r>
            <a:br>
              <a:rPr lang="en-US" altLang="zh-CN" sz="2400" dirty="0">
                <a:solidFill>
                  <a:schemeClr val="bg1"/>
                </a:solidFill>
                <a:latin typeface="HelveticaNeueLT Pro 45 Lt" panose="020B0403020202020204" pitchFamily="34" charset="77"/>
                <a:ea typeface="Dotum" panose="020B0600000101010101" pitchFamily="34" charset="-127"/>
                <a:cs typeface="Aparajita" panose="020B0604020202020204" pitchFamily="34" charset="0"/>
              </a:rPr>
            </a:br>
            <a:r>
              <a:rPr lang="en-US" altLang="zh-CN" sz="2400" dirty="0">
                <a:solidFill>
                  <a:schemeClr val="bg1"/>
                </a:solidFill>
                <a:latin typeface="HelveticaNeueLT Pro 45 Lt" panose="020B0403020202020204" pitchFamily="34" charset="77"/>
                <a:ea typeface="Dotum" panose="020B0600000101010101" pitchFamily="34" charset="-127"/>
                <a:cs typeface="Aparajita" panose="020B0604020202020204" pitchFamily="34" charset="0"/>
              </a:rPr>
              <a:t>homes</a:t>
            </a:r>
          </a:p>
        </p:txBody>
      </p:sp>
      <p:sp>
        <p:nvSpPr>
          <p:cNvPr id="12"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txBox="1"/>
          <p:nvPr/>
        </p:nvSpPr>
        <p:spPr>
          <a:xfrm>
            <a:off x="7952218" y="1177222"/>
            <a:ext cx="4400939" cy="1323439"/>
          </a:xfrm>
          <a:prstGeom prst="rect">
            <a:avLst/>
          </a:prstGeom>
          <a:noFill/>
        </p:spPr>
        <p:txBody>
          <a:bodyPr wrap="square" rtlCol="0">
            <a:spAutoFit/>
          </a:bodyPr>
          <a:lstStyle/>
          <a:p>
            <a:r>
              <a:rPr lang="en-US" altLang="zh-CN" sz="4000" dirty="0">
                <a:latin typeface="Arial" panose="020B0604020202020204" pitchFamily="34" charset="0"/>
                <a:ea typeface="Dotum" panose="020B0600000101010101" pitchFamily="34" charset="-127"/>
                <a:cs typeface="Arial" panose="020B0604020202020204" pitchFamily="34" charset="0"/>
              </a:rPr>
              <a:t>City of </a:t>
            </a:r>
          </a:p>
          <a:p>
            <a:r>
              <a:rPr lang="en-US" altLang="zh-CN" sz="4000" dirty="0">
                <a:latin typeface="Arial" panose="020B0604020202020204" pitchFamily="34" charset="0"/>
                <a:ea typeface="Dotum" panose="020B0600000101010101" pitchFamily="34" charset="-127"/>
                <a:cs typeface="Arial" panose="020B0604020202020204" pitchFamily="34" charset="0"/>
              </a:rPr>
              <a:t>El </a:t>
            </a:r>
            <a:r>
              <a:rPr lang="en-US" altLang="zh-CN" sz="4000" dirty="0" err="1">
                <a:latin typeface="Arial" panose="020B0604020202020204" pitchFamily="34" charset="0"/>
                <a:ea typeface="Dotum" panose="020B0600000101010101" pitchFamily="34" charset="-127"/>
                <a:cs typeface="Arial" panose="020B0604020202020204" pitchFamily="34" charset="0"/>
              </a:rPr>
              <a:t>Pas</a:t>
            </a:r>
            <a:r>
              <a:rPr lang="en-US" altLang="zh-CN" sz="4000" spc="-150" dirty="0" err="1">
                <a:latin typeface="Arial" panose="020B0604020202020204" pitchFamily="34" charset="0"/>
                <a:ea typeface="Dotum" panose="020B0600000101010101" pitchFamily="34" charset="-127"/>
                <a:cs typeface="Arial" panose="020B0604020202020204" pitchFamily="34" charset="0"/>
              </a:rPr>
              <a:t>o,</a:t>
            </a:r>
            <a:r>
              <a:rPr lang="en-US" altLang="zh-CN" sz="4000" spc="300" dirty="0" err="1">
                <a:latin typeface="Arial" panose="020B0604020202020204" pitchFamily="34" charset="0"/>
                <a:ea typeface="Dotum" panose="020B0600000101010101" pitchFamily="34" charset="-127"/>
                <a:cs typeface="Arial" panose="020B0604020202020204" pitchFamily="34" charset="0"/>
              </a:rPr>
              <a:t>TX</a:t>
            </a:r>
            <a:endParaRPr lang="en-US" altLang="zh-CN" sz="4000" b="0" spc="300" dirty="0">
              <a:latin typeface="Arial" panose="020B0604020202020204" pitchFamily="34" charset="0"/>
              <a:ea typeface="Dotum" panose="020B0600000101010101" pitchFamily="34" charset="-127"/>
              <a:cs typeface="Arial" panose="020B0604020202020204" pitchFamily="34" charset="0"/>
            </a:endParaRPr>
          </a:p>
        </p:txBody>
      </p:sp>
      <p:sp>
        <p:nvSpPr>
          <p:cNvPr id="23"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75C7D6DA-F679-8644-BC9E-2C902BC1BA03}"/>
              </a:ext>
            </a:extLst>
          </p:cNvPr>
          <p:cNvSpPr txBox="1"/>
          <p:nvPr/>
        </p:nvSpPr>
        <p:spPr>
          <a:xfrm>
            <a:off x="7967458" y="2500662"/>
            <a:ext cx="4118284" cy="830997"/>
          </a:xfrm>
          <a:prstGeom prst="rect">
            <a:avLst/>
          </a:prstGeom>
          <a:noFill/>
        </p:spPr>
        <p:txBody>
          <a:bodyPr wrap="square" rtlCol="0">
            <a:spAutoFit/>
          </a:bodyPr>
          <a:lstStyle/>
          <a:p>
            <a:r>
              <a:rPr lang="en-US" altLang="zh-CN" sz="2400" dirty="0">
                <a:latin typeface="HelveticaNeueLT Pro 45 Lt" panose="020B0403020202020204" pitchFamily="34" charset="77"/>
                <a:ea typeface="Dotum" panose="020B0600000101010101" pitchFamily="34" charset="-127"/>
                <a:cs typeface="Aparajita" panose="020B0604020202020204" pitchFamily="34" charset="0"/>
              </a:rPr>
              <a:t>Water reduction of </a:t>
            </a:r>
            <a:br>
              <a:rPr lang="en-US" altLang="zh-CN" sz="2400" dirty="0">
                <a:latin typeface="HelveticaNeueLT Pro 45 Lt" panose="020B0403020202020204" pitchFamily="34" charset="77"/>
                <a:ea typeface="Dotum" panose="020B0600000101010101" pitchFamily="34" charset="-127"/>
                <a:cs typeface="Aparajita" panose="020B0604020202020204" pitchFamily="34" charset="0"/>
              </a:rPr>
            </a:br>
            <a:r>
              <a:rPr lang="en-US" altLang="zh-CN" sz="2400" dirty="0">
                <a:latin typeface="HelveticaNeueLT Pro 45 Lt" panose="020B0403020202020204" pitchFamily="34" charset="77"/>
                <a:ea typeface="Dotum" panose="020B0600000101010101" pitchFamily="34" charset="-127"/>
                <a:cs typeface="Aparajita" panose="020B0604020202020204" pitchFamily="34" charset="0"/>
              </a:rPr>
              <a:t>6.5 million gallons/field/year</a:t>
            </a:r>
          </a:p>
        </p:txBody>
      </p:sp>
      <p:sp>
        <p:nvSpPr>
          <p:cNvPr id="24"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B8DECC03-CFD0-0E4E-908C-E2446E81E53F}"/>
              </a:ext>
            </a:extLst>
          </p:cNvPr>
          <p:cNvSpPr txBox="1"/>
          <p:nvPr/>
        </p:nvSpPr>
        <p:spPr>
          <a:xfrm>
            <a:off x="7952218" y="3443861"/>
            <a:ext cx="3866107" cy="1200329"/>
          </a:xfrm>
          <a:prstGeom prst="rect">
            <a:avLst/>
          </a:prstGeom>
          <a:noFill/>
        </p:spPr>
        <p:txBody>
          <a:bodyPr wrap="square" rtlCol="0">
            <a:spAutoFit/>
          </a:bodyPr>
          <a:lstStyle/>
          <a:p>
            <a:r>
              <a:rPr lang="en-US" altLang="zh-CN" sz="2400" dirty="0">
                <a:latin typeface="HelveticaNeueLT Pro 45 Lt" panose="020B0403020202020204" pitchFamily="34" charset="77"/>
                <a:ea typeface="Dotum" panose="020B0600000101010101" pitchFamily="34" charset="-127"/>
                <a:cs typeface="Aparajita" panose="020B0604020202020204" pitchFamily="34" charset="0"/>
              </a:rPr>
              <a:t>Equals freshwater </a:t>
            </a:r>
            <a:br>
              <a:rPr lang="en-US" altLang="zh-CN" sz="2400" dirty="0">
                <a:latin typeface="HelveticaNeueLT Pro 45 Lt" panose="020B0403020202020204" pitchFamily="34" charset="77"/>
                <a:ea typeface="Dotum" panose="020B0600000101010101" pitchFamily="34" charset="-127"/>
                <a:cs typeface="Aparajita" panose="020B0604020202020204" pitchFamily="34" charset="0"/>
              </a:rPr>
            </a:br>
            <a:r>
              <a:rPr lang="en-US" altLang="zh-CN" sz="2400" dirty="0">
                <a:latin typeface="HelveticaNeueLT Pro 45 Lt" panose="020B0403020202020204" pitchFamily="34" charset="77"/>
                <a:ea typeface="Dotum" panose="020B0600000101010101" pitchFamily="34" charset="-127"/>
                <a:cs typeface="Aparajita" panose="020B0604020202020204" pitchFamily="34" charset="0"/>
              </a:rPr>
              <a:t>usage of </a:t>
            </a:r>
            <a:br>
              <a:rPr lang="en-US" altLang="zh-CN" sz="2400" dirty="0">
                <a:latin typeface="HelveticaNeueLT Pro 45 Lt" panose="020B0403020202020204" pitchFamily="34" charset="77"/>
                <a:ea typeface="Dotum" panose="020B0600000101010101" pitchFamily="34" charset="-127"/>
                <a:cs typeface="Aparajita" panose="020B0604020202020204" pitchFamily="34" charset="0"/>
              </a:rPr>
            </a:br>
            <a:endParaRPr lang="en-US" altLang="zh-CN" sz="2400" dirty="0">
              <a:latin typeface="HelveticaNeueLT Pro 45 Lt" panose="020B0403020202020204" pitchFamily="34" charset="77"/>
              <a:ea typeface="Dotum" panose="020B0600000101010101" pitchFamily="34" charset="-127"/>
              <a:cs typeface="Aparajita" panose="020B0604020202020204" pitchFamily="34" charset="0"/>
            </a:endParaRPr>
          </a:p>
        </p:txBody>
      </p:sp>
      <p:pic>
        <p:nvPicPr>
          <p:cNvPr id="29" name="Picture 28">
            <a:extLst>
              <a:ext uri="{FF2B5EF4-FFF2-40B4-BE49-F238E27FC236}">
                <a16:creationId xmlns:a16="http://schemas.microsoft.com/office/drawing/2014/main" id="{50CB4398-BCA9-C74F-8633-B4676BD18673}"/>
              </a:ext>
            </a:extLst>
          </p:cNvPr>
          <p:cNvPicPr>
            <a:picLocks noChangeAspect="1"/>
          </p:cNvPicPr>
          <p:nvPr/>
        </p:nvPicPr>
        <p:blipFill>
          <a:blip r:embed="rId6"/>
          <a:stretch>
            <a:fillRect/>
          </a:stretch>
        </p:blipFill>
        <p:spPr>
          <a:xfrm>
            <a:off x="10645964" y="6296162"/>
            <a:ext cx="1330393" cy="409809"/>
          </a:xfrm>
          <a:prstGeom prst="rect">
            <a:avLst/>
          </a:prstGeom>
        </p:spPr>
      </p:pic>
      <p:sp>
        <p:nvSpPr>
          <p:cNvPr id="14"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1D0545A6-3536-AB49-9C4C-204E8FE51CB9}"/>
              </a:ext>
            </a:extLst>
          </p:cNvPr>
          <p:cNvSpPr txBox="1"/>
          <p:nvPr/>
        </p:nvSpPr>
        <p:spPr>
          <a:xfrm>
            <a:off x="404733" y="686558"/>
            <a:ext cx="3786814" cy="1569660"/>
          </a:xfrm>
          <a:prstGeom prst="rect">
            <a:avLst/>
          </a:prstGeom>
          <a:noFill/>
        </p:spPr>
        <p:txBody>
          <a:bodyPr wrap="square" rtlCol="0">
            <a:spAutoFit/>
          </a:bodyPr>
          <a:lstStyle/>
          <a:p>
            <a:r>
              <a:rPr lang="en-US" altLang="zh-CN" sz="4800" dirty="0">
                <a:solidFill>
                  <a:schemeClr val="bg1"/>
                </a:solidFill>
                <a:latin typeface="Arial" panose="020B0604020202020204" pitchFamily="34" charset="0"/>
                <a:ea typeface="Dotum" panose="020B0600000101010101" pitchFamily="34" charset="-127"/>
                <a:cs typeface="Arial" panose="020B0604020202020204" pitchFamily="34" charset="0"/>
              </a:rPr>
              <a:t>Integrated Technology</a:t>
            </a:r>
          </a:p>
        </p:txBody>
      </p:sp>
    </p:spTree>
    <p:extLst>
      <p:ext uri="{BB962C8B-B14F-4D97-AF65-F5344CB8AC3E}">
        <p14:creationId xmlns:p14="http://schemas.microsoft.com/office/powerpoint/2010/main" val="2489484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baseball field&#10;&#10;Description automatically generated">
            <a:extLst>
              <a:ext uri="{FF2B5EF4-FFF2-40B4-BE49-F238E27FC236}">
                <a16:creationId xmlns:a16="http://schemas.microsoft.com/office/drawing/2014/main" id="{485DEB37-C6CC-4A43-877E-4C8122F109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370281"/>
            <a:ext cx="12192000" cy="5908432"/>
          </a:xfrm>
          <a:prstGeom prst="rect">
            <a:avLst/>
          </a:prstGeom>
        </p:spPr>
      </p:pic>
      <p:sp>
        <p:nvSpPr>
          <p:cNvPr id="7" name="椭圆 6"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2578444" y="-908222"/>
            <a:ext cx="8674444" cy="8674444"/>
          </a:xfrm>
          <a:prstGeom prst="ellipse">
            <a:avLst/>
          </a:prstGeom>
          <a:solidFill>
            <a:srgbClr val="1485C8">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txBox="1"/>
          <p:nvPr/>
        </p:nvSpPr>
        <p:spPr>
          <a:xfrm>
            <a:off x="457458" y="1753778"/>
            <a:ext cx="3948288" cy="1323439"/>
          </a:xfrm>
          <a:prstGeom prst="rect">
            <a:avLst/>
          </a:prstGeom>
          <a:noFill/>
        </p:spPr>
        <p:txBody>
          <a:bodyPr wrap="square" rtlCol="0">
            <a:spAutoFit/>
          </a:bodyPr>
          <a:lstStyle/>
          <a:p>
            <a:r>
              <a:rPr lang="en-US" altLang="zh-CN" sz="4000" b="0" spc="0" dirty="0">
                <a:solidFill>
                  <a:schemeClr val="bg1"/>
                </a:solidFill>
                <a:latin typeface="Arial" panose="020B0604020202020204" pitchFamily="34" charset="0"/>
                <a:ea typeface="Dotum" panose="020B0600000101010101" pitchFamily="34" charset="-127"/>
                <a:cs typeface="Arial" panose="020B0604020202020204" pitchFamily="34" charset="0"/>
              </a:rPr>
              <a:t>Sustainability</a:t>
            </a:r>
          </a:p>
          <a:p>
            <a:r>
              <a:rPr lang="en-US" altLang="zh-CN" sz="4000" dirty="0">
                <a:solidFill>
                  <a:schemeClr val="bg1"/>
                </a:solidFill>
                <a:latin typeface="Arial" panose="020B0604020202020204" pitchFamily="34" charset="0"/>
                <a:ea typeface="Dotum" panose="020B0600000101010101" pitchFamily="34" charset="-127"/>
                <a:cs typeface="Arial" panose="020B0604020202020204" pitchFamily="34" charset="0"/>
              </a:rPr>
              <a:t>through </a:t>
            </a:r>
            <a:r>
              <a:rPr lang="en-US" altLang="zh-CN" sz="4000" dirty="0" err="1">
                <a:solidFill>
                  <a:schemeClr val="bg1"/>
                </a:solidFill>
                <a:latin typeface="Arial" panose="020B0604020202020204" pitchFamily="34" charset="0"/>
                <a:ea typeface="Dotum" panose="020B0600000101010101" pitchFamily="34" charset="-127"/>
                <a:cs typeface="Arial" panose="020B0604020202020204" pitchFamily="34" charset="0"/>
              </a:rPr>
              <a:t>AgTech</a:t>
            </a:r>
            <a:endParaRPr lang="en-US" altLang="zh-CN" sz="4000" b="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sp>
        <p:nvSpPr>
          <p:cNvPr id="6"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8" name="TextBox 6"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F40B14E1-6847-C94F-BCB0-8E4776942CE6}"/>
              </a:ext>
            </a:extLst>
          </p:cNvPr>
          <p:cNvSpPr txBox="1"/>
          <p:nvPr/>
        </p:nvSpPr>
        <p:spPr>
          <a:xfrm>
            <a:off x="457457" y="3193654"/>
            <a:ext cx="5195197" cy="1200329"/>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“The careful and responsible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 management of something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 entrusted to one’s care.”</a:t>
            </a:r>
            <a:endParaRPr lang="ru-RU" sz="24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5AB59B3-6FAA-3840-B56D-AA1B08543D06}"/>
              </a:ext>
            </a:extLst>
          </p:cNvPr>
          <p:cNvPicPr>
            <a:picLocks noChangeAspect="1"/>
          </p:cNvPicPr>
          <p:nvPr/>
        </p:nvPicPr>
        <p:blipFill>
          <a:blip r:embed="rId4"/>
          <a:stretch>
            <a:fillRect/>
          </a:stretch>
        </p:blipFill>
        <p:spPr>
          <a:xfrm>
            <a:off x="10645781" y="5773518"/>
            <a:ext cx="1330398" cy="409810"/>
          </a:xfrm>
          <a:prstGeom prst="rect">
            <a:avLst/>
          </a:prstGeom>
        </p:spPr>
      </p:pic>
    </p:spTree>
    <p:extLst>
      <p:ext uri="{BB962C8B-B14F-4D97-AF65-F5344CB8AC3E}">
        <p14:creationId xmlns:p14="http://schemas.microsoft.com/office/powerpoint/2010/main" val="407053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F7796B1-9AF8-694C-B269-300BA2CBB4FB}"/>
              </a:ext>
            </a:extLst>
          </p:cNvPr>
          <p:cNvSpPr/>
          <p:nvPr/>
        </p:nvSpPr>
        <p:spPr>
          <a:xfrm>
            <a:off x="6134100" y="0"/>
            <a:ext cx="6057900" cy="6858000"/>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000" dirty="0">
              <a:solidFill>
                <a:srgbClr val="2F2F2F"/>
              </a:solidFill>
              <a:highlight>
                <a:srgbClr val="1485C8"/>
              </a:highlight>
              <a:ea typeface="Lato Light" charset="0"/>
              <a:cs typeface="Segoe UI" panose="020B0502040204020203" pitchFamily="34" charset="0"/>
            </a:endParaRPr>
          </a:p>
        </p:txBody>
      </p:sp>
      <p:sp>
        <p:nvSpPr>
          <p:cNvPr id="8"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9"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BB7F87E-536E-D84B-B1D1-08FB83C4F007}"/>
              </a:ext>
            </a:extLst>
          </p:cNvPr>
          <p:cNvSpPr txBox="1"/>
          <p:nvPr/>
        </p:nvSpPr>
        <p:spPr>
          <a:xfrm>
            <a:off x="1809296" y="2967335"/>
            <a:ext cx="4521246" cy="923330"/>
          </a:xfrm>
          <a:prstGeom prst="rect">
            <a:avLst/>
          </a:prstGeom>
          <a:noFill/>
        </p:spPr>
        <p:txBody>
          <a:bodyPr wrap="square" rtlCol="0">
            <a:spAutoFit/>
          </a:bodyPr>
          <a:lstStyle/>
          <a:p>
            <a:r>
              <a:rPr lang="en-US" altLang="zh-CN" sz="5400" dirty="0">
                <a:latin typeface="Arial" panose="020B0604020202020204" pitchFamily="34" charset="0"/>
                <a:ea typeface="Dotum" panose="020B0600000101010101" pitchFamily="34" charset="-127"/>
                <a:cs typeface="Arial" panose="020B0604020202020204" pitchFamily="34" charset="0"/>
              </a:rPr>
              <a:t>Sustainability: </a:t>
            </a:r>
            <a:endParaRPr lang="en-US" altLang="zh-CN" sz="5400" b="0" spc="0" dirty="0">
              <a:latin typeface="Arial" panose="020B0604020202020204" pitchFamily="34" charset="0"/>
              <a:ea typeface="Dotum" panose="020B0600000101010101" pitchFamily="34" charset="-127"/>
              <a:cs typeface="Arial" panose="020B0604020202020204" pitchFamily="34" charset="0"/>
            </a:endParaRPr>
          </a:p>
        </p:txBody>
      </p:sp>
      <p:sp>
        <p:nvSpPr>
          <p:cNvPr id="23"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0C323E33-4328-A44F-B576-C270E27627C1}"/>
              </a:ext>
            </a:extLst>
          </p:cNvPr>
          <p:cNvSpPr txBox="1"/>
          <p:nvPr/>
        </p:nvSpPr>
        <p:spPr>
          <a:xfrm>
            <a:off x="6170338" y="2967335"/>
            <a:ext cx="4212367" cy="923330"/>
          </a:xfrm>
          <a:prstGeom prst="rect">
            <a:avLst/>
          </a:prstGeom>
          <a:noFill/>
        </p:spPr>
        <p:txBody>
          <a:bodyPr wrap="square" rtlCol="0">
            <a:spAutoFit/>
          </a:bodyPr>
          <a:lstStyle/>
          <a:p>
            <a:r>
              <a:rPr lang="en-US" altLang="zh-CN" sz="5400" b="1" dirty="0">
                <a:solidFill>
                  <a:schemeClr val="bg1"/>
                </a:solidFill>
                <a:latin typeface="Arial" panose="020B0604020202020204" pitchFamily="34" charset="0"/>
                <a:ea typeface="Dotum" panose="020B0600000101010101" pitchFamily="34" charset="-127"/>
                <a:cs typeface="Arial" panose="020B0604020202020204" pitchFamily="34" charset="0"/>
              </a:rPr>
              <a:t>What is it?</a:t>
            </a:r>
            <a:endParaRPr lang="en-US" altLang="zh-CN" sz="5400" b="1"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grpSp>
        <p:nvGrpSpPr>
          <p:cNvPr id="2" name="Group 1">
            <a:extLst>
              <a:ext uri="{FF2B5EF4-FFF2-40B4-BE49-F238E27FC236}">
                <a16:creationId xmlns:a16="http://schemas.microsoft.com/office/drawing/2014/main" id="{44C3D8AB-4D8E-2444-B028-7E77225921A9}"/>
              </a:ext>
            </a:extLst>
          </p:cNvPr>
          <p:cNvGrpSpPr/>
          <p:nvPr/>
        </p:nvGrpSpPr>
        <p:grpSpPr>
          <a:xfrm>
            <a:off x="4136107" y="3787140"/>
            <a:ext cx="9010307" cy="533400"/>
            <a:chOff x="4136107" y="3787140"/>
            <a:chExt cx="9010307" cy="533400"/>
          </a:xfrm>
        </p:grpSpPr>
        <p:pic>
          <p:nvPicPr>
            <p:cNvPr id="9" name="Picture 8">
              <a:extLst>
                <a:ext uri="{FF2B5EF4-FFF2-40B4-BE49-F238E27FC236}">
                  <a16:creationId xmlns:a16="http://schemas.microsoft.com/office/drawing/2014/main" id="{14BCA764-BBB3-F04E-9568-80517278BC4B}"/>
                </a:ext>
              </a:extLst>
            </p:cNvPr>
            <p:cNvPicPr>
              <a:picLocks noChangeAspect="1"/>
            </p:cNvPicPr>
            <p:nvPr/>
          </p:nvPicPr>
          <p:blipFill>
            <a:blip r:embed="rId3"/>
            <a:stretch>
              <a:fillRect/>
            </a:stretch>
          </p:blipFill>
          <p:spPr>
            <a:xfrm>
              <a:off x="5780414" y="3787140"/>
              <a:ext cx="7366000" cy="533400"/>
            </a:xfrm>
            <a:prstGeom prst="rect">
              <a:avLst/>
            </a:prstGeom>
          </p:spPr>
        </p:pic>
        <p:cxnSp>
          <p:nvCxnSpPr>
            <p:cNvPr id="10" name="Straight Connector 9">
              <a:extLst>
                <a:ext uri="{FF2B5EF4-FFF2-40B4-BE49-F238E27FC236}">
                  <a16:creationId xmlns:a16="http://schemas.microsoft.com/office/drawing/2014/main" id="{ABF69CBD-07B9-3E44-8EDA-F86D4B008578}"/>
                </a:ext>
              </a:extLst>
            </p:cNvPr>
            <p:cNvCxnSpPr/>
            <p:nvPr/>
          </p:nvCxnSpPr>
          <p:spPr>
            <a:xfrm flipH="1">
              <a:off x="4136107" y="3931529"/>
              <a:ext cx="2013527" cy="0"/>
            </a:xfrm>
            <a:prstGeom prst="line">
              <a:avLst/>
            </a:prstGeom>
            <a:ln w="25400">
              <a:solidFill>
                <a:srgbClr val="1485C8"/>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15D9C90A-75D8-0B40-A781-ECF2CD27C1A7}"/>
              </a:ext>
            </a:extLst>
          </p:cNvPr>
          <p:cNvPicPr>
            <a:picLocks noChangeAspect="1"/>
          </p:cNvPicPr>
          <p:nvPr/>
        </p:nvPicPr>
        <p:blipFill>
          <a:blip r:embed="rId4"/>
          <a:stretch>
            <a:fillRect/>
          </a:stretch>
        </p:blipFill>
        <p:spPr>
          <a:xfrm>
            <a:off x="10645781" y="6297953"/>
            <a:ext cx="1330398" cy="409810"/>
          </a:xfrm>
          <a:prstGeom prst="rect">
            <a:avLst/>
          </a:prstGeom>
        </p:spPr>
      </p:pic>
    </p:spTree>
    <p:extLst>
      <p:ext uri="{BB962C8B-B14F-4D97-AF65-F5344CB8AC3E}">
        <p14:creationId xmlns:p14="http://schemas.microsoft.com/office/powerpoint/2010/main" val="188821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outdoor, nature, field&#10;&#10;Description automatically generated">
            <a:extLst>
              <a:ext uri="{FF2B5EF4-FFF2-40B4-BE49-F238E27FC236}">
                <a16:creationId xmlns:a16="http://schemas.microsoft.com/office/drawing/2014/main" id="{329C3751-FBCA-F14A-9DCD-59A733CBB6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15233" y="932179"/>
            <a:ext cx="10876768" cy="3379836"/>
          </a:xfrm>
          <a:prstGeom prst="rect">
            <a:avLst/>
          </a:prstGeom>
        </p:spPr>
      </p:pic>
      <p:sp>
        <p:nvSpPr>
          <p:cNvPr id="2" name="矩形 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0" y="938214"/>
            <a:ext cx="1165164" cy="5133366"/>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1"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rot="5400000">
            <a:off x="-1070051" y="3190419"/>
            <a:ext cx="3336792" cy="628955"/>
          </a:xfrm>
          <a:prstGeom prst="rect">
            <a:avLst/>
          </a:prstGeom>
        </p:spPr>
        <p:txBody>
          <a:bodyPr wrap="square">
            <a:spAutoFit/>
          </a:bodyPr>
          <a:lstStyle/>
          <a:p>
            <a:pPr algn="ctr">
              <a:lnSpc>
                <a:spcPct val="120000"/>
              </a:lnSpc>
            </a:pPr>
            <a:r>
              <a:rPr lang="en-US" sz="3200" spc="300" dirty="0">
                <a:solidFill>
                  <a:schemeClr val="bg1"/>
                </a:solidFill>
                <a:latin typeface="Arial" panose="020B0604020202020204" pitchFamily="34" charset="0"/>
                <a:ea typeface="Dotum" panose="020B0600000101010101" pitchFamily="34" charset="-127"/>
                <a:cs typeface="Arial" panose="020B0604020202020204" pitchFamily="34" charset="0"/>
              </a:rPr>
              <a:t>Sustainability</a:t>
            </a:r>
          </a:p>
        </p:txBody>
      </p:sp>
      <p:sp>
        <p:nvSpPr>
          <p:cNvPr id="4"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21" name="文本框 5"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893DBD3-21D9-CE4C-97E5-628B404E4DB1}"/>
              </a:ext>
            </a:extLst>
          </p:cNvPr>
          <p:cNvSpPr txBox="1"/>
          <p:nvPr/>
        </p:nvSpPr>
        <p:spPr>
          <a:xfrm>
            <a:off x="1433269" y="4848604"/>
            <a:ext cx="10543088" cy="1077218"/>
          </a:xfrm>
          <a:prstGeom prst="rect">
            <a:avLst/>
          </a:prstGeom>
          <a:noFill/>
        </p:spPr>
        <p:txBody>
          <a:bodyPr wrap="square" rtlCol="0">
            <a:spAutoFit/>
            <a:scene3d>
              <a:camera prst="orthographicFront">
                <a:rot lat="0" lon="0" rev="0"/>
              </a:camera>
              <a:lightRig rig="threePt" dir="t"/>
            </a:scene3d>
          </a:bodyPr>
          <a:lstStyle>
            <a:defPPr>
              <a:defRPr lang="zh-CN"/>
            </a:defPPr>
            <a:lvl1pPr algn="dist">
              <a:defRPr sz="8000" b="1" spc="-150">
                <a:ln w="76200">
                  <a:noFill/>
                </a:ln>
                <a:gradFill>
                  <a:gsLst>
                    <a:gs pos="17000">
                      <a:schemeClr val="bg1"/>
                    </a:gs>
                    <a:gs pos="79000">
                      <a:srgbClr val="1D5DC7"/>
                    </a:gs>
                  </a:gsLst>
                  <a:lin ang="5400000" scaled="0"/>
                </a:gradFill>
                <a:latin typeface="Arial Black" panose="020B0A04020102020204" pitchFamily="34" charset="0"/>
                <a:ea typeface="Open Sans Extrabold" panose="020B0906030804020204" pitchFamily="34" charset="0"/>
                <a:cs typeface="Aharoni" panose="02010803020104030203" pitchFamily="2" charset="-79"/>
              </a:defRPr>
            </a:lvl1pPr>
            <a:lvl2pPr>
              <a:defRPr/>
            </a:lvl2pPr>
            <a:lvl3pPr>
              <a:defRPr/>
            </a:lvl3pPr>
            <a:lvl4pPr>
              <a:defRPr/>
            </a:lvl4pPr>
            <a:lvl5pPr>
              <a:defRPr/>
            </a:lvl5pPr>
            <a:lvl6pPr>
              <a:defRPr/>
            </a:lvl6pPr>
            <a:lvl7pPr>
              <a:defRPr/>
            </a:lvl7pPr>
            <a:lvl8pPr>
              <a:defRPr/>
            </a:lvl8pPr>
            <a:lvl9pPr>
              <a:defRPr/>
            </a:lvl9pPr>
          </a:lstStyle>
          <a:p>
            <a:pPr algn="l"/>
            <a:r>
              <a:rPr lang="en-US" altLang="zh-CN" sz="3200" b="0" spc="0" dirty="0">
                <a:solidFill>
                  <a:schemeClr val="tx1"/>
                </a:solidFill>
                <a:latin typeface="Arial" panose="020B0604020202020204" pitchFamily="34" charset="0"/>
                <a:ea typeface="Dotum" panose="020B0600000101010101" pitchFamily="34" charset="-127"/>
                <a:cs typeface="Arial" panose="020B0604020202020204" pitchFamily="34" charset="0"/>
              </a:rPr>
              <a:t>“Meets the needs of the present without compromising   </a:t>
            </a:r>
            <a:br>
              <a:rPr lang="en-US" altLang="zh-CN" sz="3200" b="0" spc="0" dirty="0">
                <a:solidFill>
                  <a:schemeClr val="tx1"/>
                </a:solidFill>
                <a:latin typeface="Arial" panose="020B0604020202020204" pitchFamily="34" charset="0"/>
                <a:ea typeface="Dotum" panose="020B0600000101010101" pitchFamily="34" charset="-127"/>
                <a:cs typeface="Arial" panose="020B0604020202020204" pitchFamily="34" charset="0"/>
              </a:rPr>
            </a:br>
            <a:r>
              <a:rPr lang="en-US" altLang="zh-CN" sz="3200" b="0" spc="0" dirty="0">
                <a:solidFill>
                  <a:schemeClr val="tx1"/>
                </a:solidFill>
                <a:latin typeface="Arial" panose="020B0604020202020204" pitchFamily="34" charset="0"/>
                <a:ea typeface="Dotum" panose="020B0600000101010101" pitchFamily="34" charset="-127"/>
                <a:cs typeface="Arial" panose="020B0604020202020204" pitchFamily="34" charset="0"/>
              </a:rPr>
              <a:t> the ability of future generations to meet their own needs.”</a:t>
            </a:r>
          </a:p>
        </p:txBody>
      </p:sp>
      <p:sp>
        <p:nvSpPr>
          <p:cNvPr id="22" name="椭圆 1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82B9192-CB60-424C-A3B4-D6C35B45F1CE}"/>
              </a:ext>
            </a:extLst>
          </p:cNvPr>
          <p:cNvSpPr/>
          <p:nvPr/>
        </p:nvSpPr>
        <p:spPr>
          <a:xfrm>
            <a:off x="3516358" y="3710338"/>
            <a:ext cx="914400" cy="914400"/>
          </a:xfrm>
          <a:prstGeom prst="ellipse">
            <a:avLst/>
          </a:prstGeom>
          <a:solidFill>
            <a:srgbClr val="1485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15"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CAFD75AE-39E3-3143-9814-73E2EB6107FD}"/>
              </a:ext>
            </a:extLst>
          </p:cNvPr>
          <p:cNvSpPr/>
          <p:nvPr/>
        </p:nvSpPr>
        <p:spPr>
          <a:xfrm>
            <a:off x="6096000" y="3710338"/>
            <a:ext cx="914400" cy="914400"/>
          </a:xfrm>
          <a:prstGeom prst="ellipse">
            <a:avLst/>
          </a:prstGeom>
          <a:solidFill>
            <a:srgbClr val="1485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16"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A9421316-902B-8645-BAB5-6ED7C95528CF}"/>
              </a:ext>
            </a:extLst>
          </p:cNvPr>
          <p:cNvSpPr/>
          <p:nvPr/>
        </p:nvSpPr>
        <p:spPr>
          <a:xfrm>
            <a:off x="8740136" y="3710338"/>
            <a:ext cx="914400" cy="914400"/>
          </a:xfrm>
          <a:prstGeom prst="ellipse">
            <a:avLst/>
          </a:prstGeom>
          <a:solidFill>
            <a:srgbClr val="1485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8B0F7C49-68FA-AF4D-96D0-E11569FF108F}"/>
              </a:ext>
            </a:extLst>
          </p:cNvPr>
          <p:cNvPicPr>
            <a:picLocks noChangeAspect="1"/>
          </p:cNvPicPr>
          <p:nvPr/>
        </p:nvPicPr>
        <p:blipFill>
          <a:blip r:embed="rId4"/>
          <a:stretch>
            <a:fillRect/>
          </a:stretch>
        </p:blipFill>
        <p:spPr>
          <a:xfrm>
            <a:off x="3692220" y="3873364"/>
            <a:ext cx="562676" cy="562676"/>
          </a:xfrm>
          <a:prstGeom prst="rect">
            <a:avLst/>
          </a:prstGeom>
        </p:spPr>
      </p:pic>
      <p:pic>
        <p:nvPicPr>
          <p:cNvPr id="7" name="Picture 6">
            <a:extLst>
              <a:ext uri="{FF2B5EF4-FFF2-40B4-BE49-F238E27FC236}">
                <a16:creationId xmlns:a16="http://schemas.microsoft.com/office/drawing/2014/main" id="{7B6AFA78-E521-0741-B4F5-44A16B817153}"/>
              </a:ext>
            </a:extLst>
          </p:cNvPr>
          <p:cNvPicPr>
            <a:picLocks noChangeAspect="1"/>
          </p:cNvPicPr>
          <p:nvPr/>
        </p:nvPicPr>
        <p:blipFill>
          <a:blip r:embed="rId5"/>
          <a:stretch>
            <a:fillRect/>
          </a:stretch>
        </p:blipFill>
        <p:spPr>
          <a:xfrm>
            <a:off x="6248400" y="3852405"/>
            <a:ext cx="619368" cy="619368"/>
          </a:xfrm>
          <a:prstGeom prst="rect">
            <a:avLst/>
          </a:prstGeom>
        </p:spPr>
      </p:pic>
      <p:pic>
        <p:nvPicPr>
          <p:cNvPr id="8" name="Picture 7">
            <a:extLst>
              <a:ext uri="{FF2B5EF4-FFF2-40B4-BE49-F238E27FC236}">
                <a16:creationId xmlns:a16="http://schemas.microsoft.com/office/drawing/2014/main" id="{4FD4882E-D12A-024B-B96F-3E74527DF963}"/>
              </a:ext>
            </a:extLst>
          </p:cNvPr>
          <p:cNvPicPr>
            <a:picLocks noChangeAspect="1"/>
          </p:cNvPicPr>
          <p:nvPr/>
        </p:nvPicPr>
        <p:blipFill>
          <a:blip r:embed="rId6"/>
          <a:stretch>
            <a:fillRect/>
          </a:stretch>
        </p:blipFill>
        <p:spPr>
          <a:xfrm>
            <a:off x="8973128" y="3854671"/>
            <a:ext cx="458364" cy="611150"/>
          </a:xfrm>
          <a:prstGeom prst="rect">
            <a:avLst/>
          </a:prstGeom>
        </p:spPr>
      </p:pic>
      <p:sp>
        <p:nvSpPr>
          <p:cNvPr id="25" name="Rectangle 24">
            <a:extLst>
              <a:ext uri="{FF2B5EF4-FFF2-40B4-BE49-F238E27FC236}">
                <a16:creationId xmlns:a16="http://schemas.microsoft.com/office/drawing/2014/main" id="{8DE91772-7EEB-264C-A3A3-5003E93467A2}"/>
              </a:ext>
            </a:extLst>
          </p:cNvPr>
          <p:cNvSpPr/>
          <p:nvPr/>
        </p:nvSpPr>
        <p:spPr>
          <a:xfrm>
            <a:off x="1855728" y="6462412"/>
            <a:ext cx="6096000" cy="261610"/>
          </a:xfrm>
          <a:prstGeom prst="rect">
            <a:avLst/>
          </a:prstGeom>
        </p:spPr>
        <p:txBody>
          <a:bodyPr>
            <a:spAutoFit/>
          </a:bodyPr>
          <a:lstStyle/>
          <a:p>
            <a:r>
              <a:rPr lang="en-US" sz="1100" dirty="0">
                <a:solidFill>
                  <a:schemeClr val="bg1">
                    <a:lumMod val="65000"/>
                  </a:schemeClr>
                </a:solidFill>
                <a:latin typeface="Arial" panose="020B0604020202020204" pitchFamily="34" charset="0"/>
                <a:cs typeface="Arial" panose="020B0604020202020204" pitchFamily="34" charset="0"/>
              </a:rPr>
              <a:t>https://</a:t>
            </a:r>
            <a:r>
              <a:rPr lang="en-US" sz="1100" dirty="0" err="1">
                <a:solidFill>
                  <a:schemeClr val="bg1">
                    <a:lumMod val="65000"/>
                  </a:schemeClr>
                </a:solidFill>
                <a:latin typeface="Arial" panose="020B0604020202020204" pitchFamily="34" charset="0"/>
                <a:cs typeface="Arial" panose="020B0604020202020204" pitchFamily="34" charset="0"/>
              </a:rPr>
              <a:t>sustainabledevelopment.un.org</a:t>
            </a:r>
            <a:r>
              <a:rPr lang="en-US" sz="1100" dirty="0">
                <a:solidFill>
                  <a:schemeClr val="bg1">
                    <a:lumMod val="65000"/>
                  </a:schemeClr>
                </a:solidFill>
                <a:latin typeface="Arial" panose="020B0604020202020204" pitchFamily="34" charset="0"/>
                <a:cs typeface="Arial" panose="020B0604020202020204" pitchFamily="34" charset="0"/>
              </a:rPr>
              <a:t>/content/documents/5987our-common-future.pdf</a:t>
            </a:r>
          </a:p>
        </p:txBody>
      </p:sp>
      <p:pic>
        <p:nvPicPr>
          <p:cNvPr id="15" name="Picture 14">
            <a:extLst>
              <a:ext uri="{FF2B5EF4-FFF2-40B4-BE49-F238E27FC236}">
                <a16:creationId xmlns:a16="http://schemas.microsoft.com/office/drawing/2014/main" id="{7A711FFA-2FD9-FF45-A286-13E0D45834F6}"/>
              </a:ext>
            </a:extLst>
          </p:cNvPr>
          <p:cNvPicPr>
            <a:picLocks noChangeAspect="1"/>
          </p:cNvPicPr>
          <p:nvPr/>
        </p:nvPicPr>
        <p:blipFill>
          <a:blip r:embed="rId7"/>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52015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reen field&#10;&#10;Description automatically generated">
            <a:extLst>
              <a:ext uri="{FF2B5EF4-FFF2-40B4-BE49-F238E27FC236}">
                <a16:creationId xmlns:a16="http://schemas.microsoft.com/office/drawing/2014/main" id="{99B34917-0C37-BF4E-A424-A488084CEE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492369"/>
            <a:ext cx="12192000" cy="5873262"/>
          </a:xfrm>
          <a:prstGeom prst="rect">
            <a:avLst/>
          </a:prstGeom>
        </p:spPr>
      </p:pic>
      <p:sp>
        <p:nvSpPr>
          <p:cNvPr id="7" name="椭圆 6"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6715779" y="-840259"/>
            <a:ext cx="8674444" cy="8674444"/>
          </a:xfrm>
          <a:prstGeom prst="ellipse">
            <a:avLst/>
          </a:prstGeom>
          <a:solidFill>
            <a:srgbClr val="1485C8">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txBox="1"/>
          <p:nvPr/>
        </p:nvSpPr>
        <p:spPr>
          <a:xfrm>
            <a:off x="7743882" y="2615747"/>
            <a:ext cx="3208054" cy="707886"/>
          </a:xfrm>
          <a:prstGeom prst="rect">
            <a:avLst/>
          </a:prstGeom>
          <a:noFill/>
        </p:spPr>
        <p:txBody>
          <a:bodyPr wrap="square" rtlCol="0">
            <a:spAutoFit/>
          </a:bodyPr>
          <a:lstStyle/>
          <a:p>
            <a:r>
              <a:rPr lang="en-US" altLang="zh-CN" sz="4000" spc="0" dirty="0">
                <a:solidFill>
                  <a:schemeClr val="bg1"/>
                </a:solidFill>
                <a:latin typeface="Arial" panose="020B0604020202020204" pitchFamily="34" charset="0"/>
                <a:ea typeface="Dotum" panose="020B0600000101010101" pitchFamily="34" charset="-127"/>
                <a:cs typeface="Arial" panose="020B0604020202020204" pitchFamily="34" charset="0"/>
              </a:rPr>
              <a:t>Sustainability</a:t>
            </a:r>
          </a:p>
        </p:txBody>
      </p:sp>
      <p:sp>
        <p:nvSpPr>
          <p:cNvPr id="6"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8" name="TextBox 6"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F40B14E1-6847-C94F-BCB0-8E4776942CE6}"/>
              </a:ext>
            </a:extLst>
          </p:cNvPr>
          <p:cNvSpPr txBox="1"/>
          <p:nvPr/>
        </p:nvSpPr>
        <p:spPr>
          <a:xfrm>
            <a:off x="7661821" y="3411796"/>
            <a:ext cx="4694302" cy="1323439"/>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“The ability to maintain healthy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environmental social and economic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systems in balance indefinitely, on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 global and local scale.”</a:t>
            </a:r>
            <a:endParaRPr lang="ru-RU" sz="2000" dirty="0">
              <a:solidFill>
                <a:schemeClr val="bg1"/>
              </a:solidFill>
              <a:latin typeface="Arial" panose="020B0604020202020204" pitchFamily="34" charset="0"/>
              <a:cs typeface="Arial" panose="020B0604020202020204" pitchFamily="34" charset="0"/>
            </a:endParaRPr>
          </a:p>
        </p:txBody>
      </p:sp>
      <p:sp>
        <p:nvSpPr>
          <p:cNvPr id="9" name="椭圆 1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25D28ED2-45FF-2541-B693-42CADCF31E51}"/>
              </a:ext>
            </a:extLst>
          </p:cNvPr>
          <p:cNvSpPr/>
          <p:nvPr/>
        </p:nvSpPr>
        <p:spPr>
          <a:xfrm>
            <a:off x="1431781" y="1174558"/>
            <a:ext cx="2506607" cy="2479415"/>
          </a:xfrm>
          <a:prstGeom prst="ellipse">
            <a:avLst/>
          </a:prstGeom>
          <a:noFill/>
          <a:ln w="44450">
            <a:solidFill>
              <a:srgbClr val="3082C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CEEC2C3E-363C-544B-B800-9F59BB6ED1C0}"/>
              </a:ext>
            </a:extLst>
          </p:cNvPr>
          <p:cNvSpPr/>
          <p:nvPr/>
        </p:nvSpPr>
        <p:spPr>
          <a:xfrm>
            <a:off x="3193930" y="1732235"/>
            <a:ext cx="2506607" cy="2479415"/>
          </a:xfrm>
          <a:prstGeom prst="ellipse">
            <a:avLst/>
          </a:prstGeom>
          <a:noFill/>
          <a:ln w="41275">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11" name="椭圆 1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8030841F-5FC9-9A48-84CA-F65ADC9C2E8E}"/>
              </a:ext>
            </a:extLst>
          </p:cNvPr>
          <p:cNvSpPr/>
          <p:nvPr/>
        </p:nvSpPr>
        <p:spPr>
          <a:xfrm>
            <a:off x="1931724" y="2842989"/>
            <a:ext cx="2506607" cy="2479415"/>
          </a:xfrm>
          <a:prstGeom prst="ellipse">
            <a:avLst/>
          </a:prstGeom>
          <a:noFill/>
          <a:ln w="444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8EC36CB-E4FE-9F45-B1F4-01AB21DC5153}"/>
              </a:ext>
            </a:extLst>
          </p:cNvPr>
          <p:cNvSpPr txBox="1"/>
          <p:nvPr/>
        </p:nvSpPr>
        <p:spPr>
          <a:xfrm>
            <a:off x="1719726" y="2177385"/>
            <a:ext cx="1885753" cy="430887"/>
          </a:xfrm>
          <a:prstGeom prst="rect">
            <a:avLst/>
          </a:prstGeom>
          <a:noFill/>
          <a:ln>
            <a:noFill/>
          </a:ln>
        </p:spPr>
        <p:txBody>
          <a:bodyPr wrap="square" rtlCol="0">
            <a:spAutoFit/>
          </a:bodyPr>
          <a:lstStyle/>
          <a:p>
            <a:pPr algn="ctr"/>
            <a:r>
              <a:rPr lang="en-US" altLang="zh-CN" sz="2200" spc="0" dirty="0">
                <a:solidFill>
                  <a:schemeClr val="bg1"/>
                </a:solidFill>
                <a:latin typeface="Arial" panose="020B0604020202020204" pitchFamily="34" charset="0"/>
                <a:ea typeface="Dotum" panose="020B0600000101010101" pitchFamily="34" charset="-127"/>
                <a:cs typeface="Arial" panose="020B0604020202020204" pitchFamily="34" charset="0"/>
              </a:rPr>
              <a:t>Environment</a:t>
            </a:r>
          </a:p>
        </p:txBody>
      </p:sp>
      <p:sp>
        <p:nvSpPr>
          <p:cNvPr id="13"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7E70211-D192-C94D-BE60-42EEFD635A13}"/>
              </a:ext>
            </a:extLst>
          </p:cNvPr>
          <p:cNvSpPr txBox="1"/>
          <p:nvPr/>
        </p:nvSpPr>
        <p:spPr>
          <a:xfrm>
            <a:off x="2420175" y="3910329"/>
            <a:ext cx="1503524" cy="430887"/>
          </a:xfrm>
          <a:prstGeom prst="rect">
            <a:avLst/>
          </a:prstGeom>
          <a:noFill/>
        </p:spPr>
        <p:txBody>
          <a:bodyPr wrap="square" rtlCol="0">
            <a:spAutoFit/>
          </a:bodyPr>
          <a:lstStyle/>
          <a:p>
            <a:pPr algn="ctr"/>
            <a:r>
              <a:rPr lang="en-US" altLang="zh-CN" sz="2200" spc="0" dirty="0">
                <a:solidFill>
                  <a:schemeClr val="bg1"/>
                </a:solidFill>
                <a:latin typeface="Arial" panose="020B0604020202020204" pitchFamily="34" charset="0"/>
                <a:ea typeface="Dotum" panose="020B0600000101010101" pitchFamily="34" charset="-127"/>
                <a:cs typeface="Arial" panose="020B0604020202020204" pitchFamily="34" charset="0"/>
              </a:rPr>
              <a:t>Society</a:t>
            </a:r>
          </a:p>
        </p:txBody>
      </p:sp>
      <p:sp>
        <p:nvSpPr>
          <p:cNvPr id="14"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F1252CF6-E48E-7347-8EA0-C795CCF9AA0E}"/>
              </a:ext>
            </a:extLst>
          </p:cNvPr>
          <p:cNvSpPr txBox="1"/>
          <p:nvPr/>
        </p:nvSpPr>
        <p:spPr>
          <a:xfrm>
            <a:off x="3706492" y="2656001"/>
            <a:ext cx="1659202" cy="430887"/>
          </a:xfrm>
          <a:prstGeom prst="rect">
            <a:avLst/>
          </a:prstGeom>
          <a:noFill/>
        </p:spPr>
        <p:txBody>
          <a:bodyPr wrap="square" rtlCol="0">
            <a:spAutoFit/>
          </a:bodyPr>
          <a:lstStyle/>
          <a:p>
            <a:pPr algn="ctr"/>
            <a:r>
              <a:rPr lang="en-US" altLang="zh-CN" sz="2200" spc="0" dirty="0">
                <a:solidFill>
                  <a:schemeClr val="bg1"/>
                </a:solidFill>
                <a:latin typeface="Arial" panose="020B0604020202020204" pitchFamily="34" charset="0"/>
                <a:ea typeface="Dotum" panose="020B0600000101010101" pitchFamily="34" charset="-127"/>
                <a:cs typeface="Arial" panose="020B0604020202020204" pitchFamily="34" charset="0"/>
              </a:rPr>
              <a:t>Economics</a:t>
            </a:r>
          </a:p>
        </p:txBody>
      </p:sp>
      <p:cxnSp>
        <p:nvCxnSpPr>
          <p:cNvPr id="18" name="Straight Arrow Connector 17">
            <a:extLst>
              <a:ext uri="{FF2B5EF4-FFF2-40B4-BE49-F238E27FC236}">
                <a16:creationId xmlns:a16="http://schemas.microsoft.com/office/drawing/2014/main" id="{EBC1B902-FF14-0F49-85C6-DBC7D63585FD}"/>
              </a:ext>
            </a:extLst>
          </p:cNvPr>
          <p:cNvCxnSpPr>
            <a:cxnSpLocks/>
          </p:cNvCxnSpPr>
          <p:nvPr/>
        </p:nvCxnSpPr>
        <p:spPr>
          <a:xfrm flipH="1">
            <a:off x="3387969" y="3136451"/>
            <a:ext cx="4163631" cy="0"/>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51763EC-5EC1-AA46-8799-8231375ADDF8}"/>
              </a:ext>
            </a:extLst>
          </p:cNvPr>
          <p:cNvSpPr/>
          <p:nvPr/>
        </p:nvSpPr>
        <p:spPr>
          <a:xfrm>
            <a:off x="339969" y="5908674"/>
            <a:ext cx="6096000" cy="261610"/>
          </a:xfrm>
          <a:prstGeom prst="rect">
            <a:avLst/>
          </a:prstGeom>
        </p:spPr>
        <p:txBody>
          <a:bodyPr>
            <a:spAutoFit/>
          </a:bodyPr>
          <a:lstStyle/>
          <a:p>
            <a:r>
              <a:rPr lang="en-US" sz="1100" dirty="0">
                <a:solidFill>
                  <a:schemeClr val="bg2"/>
                </a:solidFill>
                <a:latin typeface="Arial" panose="020B0604020202020204" pitchFamily="34" charset="0"/>
                <a:cs typeface="Arial" panose="020B0604020202020204" pitchFamily="34" charset="0"/>
              </a:rPr>
              <a:t>https://</a:t>
            </a:r>
            <a:r>
              <a:rPr lang="en-US" sz="1100" dirty="0" err="1">
                <a:solidFill>
                  <a:schemeClr val="bg2"/>
                </a:solidFill>
                <a:latin typeface="Arial" panose="020B0604020202020204" pitchFamily="34" charset="0"/>
                <a:cs typeface="Arial" panose="020B0604020202020204" pitchFamily="34" charset="0"/>
              </a:rPr>
              <a:t>www.jcu.edu.au</a:t>
            </a:r>
            <a:r>
              <a:rPr lang="en-US" sz="1100" dirty="0">
                <a:solidFill>
                  <a:schemeClr val="bg2"/>
                </a:solidFill>
                <a:latin typeface="Arial" panose="020B0604020202020204" pitchFamily="34" charset="0"/>
                <a:cs typeface="Arial" panose="020B0604020202020204" pitchFamily="34" charset="0"/>
              </a:rPr>
              <a:t>/</a:t>
            </a:r>
            <a:r>
              <a:rPr lang="en-US" sz="1100" dirty="0" err="1">
                <a:solidFill>
                  <a:schemeClr val="bg2"/>
                </a:solidFill>
                <a:latin typeface="Arial" panose="020B0604020202020204" pitchFamily="34" charset="0"/>
                <a:cs typeface="Arial" panose="020B0604020202020204" pitchFamily="34" charset="0"/>
              </a:rPr>
              <a:t>tropeco</a:t>
            </a:r>
            <a:r>
              <a:rPr lang="en-US" sz="1100" dirty="0">
                <a:solidFill>
                  <a:schemeClr val="bg2"/>
                </a:solidFill>
                <a:latin typeface="Arial" panose="020B0604020202020204" pitchFamily="34" charset="0"/>
                <a:cs typeface="Arial" panose="020B0604020202020204" pitchFamily="34" charset="0"/>
              </a:rPr>
              <a:t>-sustainability-in-action/about/what-is-sustainability</a:t>
            </a:r>
          </a:p>
        </p:txBody>
      </p:sp>
      <p:pic>
        <p:nvPicPr>
          <p:cNvPr id="17" name="Picture 16">
            <a:extLst>
              <a:ext uri="{FF2B5EF4-FFF2-40B4-BE49-F238E27FC236}">
                <a16:creationId xmlns:a16="http://schemas.microsoft.com/office/drawing/2014/main" id="{AD8B4692-10FF-AC42-8AA1-006EE5BB1886}"/>
              </a:ext>
            </a:extLst>
          </p:cNvPr>
          <p:cNvPicPr>
            <a:picLocks noChangeAspect="1"/>
          </p:cNvPicPr>
          <p:nvPr/>
        </p:nvPicPr>
        <p:blipFill>
          <a:blip r:embed="rId4"/>
          <a:stretch>
            <a:fillRect/>
          </a:stretch>
        </p:blipFill>
        <p:spPr>
          <a:xfrm>
            <a:off x="10645781" y="6297953"/>
            <a:ext cx="1330398" cy="409810"/>
          </a:xfrm>
          <a:prstGeom prst="rect">
            <a:avLst/>
          </a:prstGeom>
        </p:spPr>
      </p:pic>
    </p:spTree>
    <p:extLst>
      <p:ext uri="{BB962C8B-B14F-4D97-AF65-F5344CB8AC3E}">
        <p14:creationId xmlns:p14="http://schemas.microsoft.com/office/powerpoint/2010/main" val="3738592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607169" y="1238250"/>
            <a:ext cx="7101254" cy="4438650"/>
            <a:chOff x="5048250" y="1238250"/>
            <a:chExt cx="6496050" cy="4438650"/>
          </a:xfrm>
          <a:blipFill>
            <a:blip r:embed="rId3"/>
            <a:stretch>
              <a:fillRect/>
            </a:stretch>
          </a:blipFill>
        </p:grpSpPr>
        <p:sp>
          <p:nvSpPr>
            <p:cNvPr id="2" name="矩形 1"/>
            <p:cNvSpPr/>
            <p:nvPr/>
          </p:nvSpPr>
          <p:spPr>
            <a:xfrm>
              <a:off x="7267575" y="1238250"/>
              <a:ext cx="2057400" cy="4438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9486900" y="1238250"/>
              <a:ext cx="2057400" cy="4438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5048250" y="1238250"/>
              <a:ext cx="2057400" cy="4438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矩形 4"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p:nvPr/>
        </p:nvSpPr>
        <p:spPr>
          <a:xfrm>
            <a:off x="-19051" y="1238250"/>
            <a:ext cx="4449209" cy="4438650"/>
          </a:xfrm>
          <a:prstGeom prst="rect">
            <a:avLst/>
          </a:prstGeom>
          <a:solidFill>
            <a:srgbClr val="148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7" name="文本框 5"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99BC4032-B8EB-7948-8722-551847B2B91B}"/>
              </a:ext>
            </a:extLst>
          </p:cNvPr>
          <p:cNvSpPr txBox="1"/>
          <p:nvPr/>
        </p:nvSpPr>
        <p:spPr>
          <a:xfrm>
            <a:off x="710361" y="2082852"/>
            <a:ext cx="3719798" cy="2585323"/>
          </a:xfrm>
          <a:prstGeom prst="rect">
            <a:avLst/>
          </a:prstGeom>
          <a:noFill/>
        </p:spPr>
        <p:txBody>
          <a:bodyPr wrap="square" rtlCol="0">
            <a:spAutoFit/>
            <a:scene3d>
              <a:camera prst="orthographicFront">
                <a:rot lat="0" lon="0" rev="0"/>
              </a:camera>
              <a:lightRig rig="threePt" dir="t"/>
            </a:scene3d>
          </a:bodyPr>
          <a:lstStyle>
            <a:defPPr>
              <a:defRPr lang="zh-CN"/>
            </a:defPPr>
            <a:lvl1pPr algn="dist">
              <a:defRPr sz="8000" b="1" spc="-150">
                <a:ln w="76200">
                  <a:noFill/>
                </a:ln>
                <a:gradFill>
                  <a:gsLst>
                    <a:gs pos="17000">
                      <a:schemeClr val="bg1"/>
                    </a:gs>
                    <a:gs pos="79000">
                      <a:srgbClr val="1D5DC7"/>
                    </a:gs>
                  </a:gsLst>
                  <a:lin ang="5400000" scaled="0"/>
                </a:gradFill>
                <a:latin typeface="Arial Black" panose="020B0A04020102020204" pitchFamily="34" charset="0"/>
                <a:ea typeface="Open Sans Extrabold" panose="020B0906030804020204" pitchFamily="34" charset="0"/>
                <a:cs typeface="Aharoni" panose="02010803020104030203" pitchFamily="2" charset="-79"/>
              </a:defRPr>
            </a:lvl1pPr>
            <a:lvl2pPr>
              <a:defRPr/>
            </a:lvl2pPr>
            <a:lvl3pPr>
              <a:defRPr/>
            </a:lvl3pPr>
            <a:lvl4pPr>
              <a:defRPr/>
            </a:lvl4pPr>
            <a:lvl5pPr>
              <a:defRPr/>
            </a:lvl5pPr>
            <a:lvl6pPr>
              <a:defRPr/>
            </a:lvl6pPr>
            <a:lvl7pPr>
              <a:defRPr/>
            </a:lvl7pPr>
            <a:lvl8pPr>
              <a:defRPr/>
            </a:lvl8pPr>
            <a:lvl9pPr>
              <a:defRPr/>
            </a:lvl9pPr>
          </a:lstStyle>
          <a:p>
            <a:pPr algn="l"/>
            <a:r>
              <a:rPr lang="en-US" altLang="zh-CN" sz="5400" b="0" spc="0" dirty="0">
                <a:solidFill>
                  <a:schemeClr val="bg1"/>
                </a:solidFill>
                <a:latin typeface="Arial" panose="020B0604020202020204" pitchFamily="34" charset="0"/>
                <a:ea typeface="Dotum" panose="020B0600000101010101" pitchFamily="34" charset="-127"/>
                <a:cs typeface="Arial" panose="020B0604020202020204" pitchFamily="34" charset="0"/>
              </a:rPr>
              <a:t>Producing </a:t>
            </a:r>
            <a:br>
              <a:rPr lang="en-US" altLang="zh-CN" sz="5400" b="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5400" b="0" spc="0" dirty="0">
                <a:solidFill>
                  <a:schemeClr val="bg1"/>
                </a:solidFill>
                <a:latin typeface="Arial" panose="020B0604020202020204" pitchFamily="34" charset="0"/>
                <a:ea typeface="Dotum" panose="020B0600000101010101" pitchFamily="34" charset="-127"/>
                <a:cs typeface="Arial" panose="020B0604020202020204" pitchFamily="34" charset="0"/>
              </a:rPr>
              <a:t>More </a:t>
            </a:r>
            <a:br>
              <a:rPr lang="en-US" altLang="zh-CN" sz="5400" b="0" spc="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5400" b="0" spc="0" dirty="0">
                <a:solidFill>
                  <a:schemeClr val="bg1"/>
                </a:solidFill>
                <a:latin typeface="Arial" panose="020B0604020202020204" pitchFamily="34" charset="0"/>
                <a:ea typeface="Dotum" panose="020B0600000101010101" pitchFamily="34" charset="-127"/>
                <a:cs typeface="Arial" panose="020B0604020202020204" pitchFamily="34" charset="0"/>
              </a:rPr>
              <a:t>with Less</a:t>
            </a:r>
          </a:p>
        </p:txBody>
      </p:sp>
      <p:pic>
        <p:nvPicPr>
          <p:cNvPr id="13" name="Picture 12">
            <a:extLst>
              <a:ext uri="{FF2B5EF4-FFF2-40B4-BE49-F238E27FC236}">
                <a16:creationId xmlns:a16="http://schemas.microsoft.com/office/drawing/2014/main" id="{0CEAD397-B3A7-6D42-BE95-593F252E752B}"/>
              </a:ext>
            </a:extLst>
          </p:cNvPr>
          <p:cNvPicPr>
            <a:picLocks noChangeAspect="1"/>
          </p:cNvPicPr>
          <p:nvPr/>
        </p:nvPicPr>
        <p:blipFill>
          <a:blip r:embed="rId4"/>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1641175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alking down the street&#10;&#10;Description automatically generated">
            <a:extLst>
              <a:ext uri="{FF2B5EF4-FFF2-40B4-BE49-F238E27FC236}">
                <a16:creationId xmlns:a16="http://schemas.microsoft.com/office/drawing/2014/main" id="{12602B69-BFCB-6744-A8D1-1216EC8FA2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32456" y="0"/>
            <a:ext cx="7742191" cy="6858000"/>
          </a:xfrm>
          <a:prstGeom prst="rect">
            <a:avLst/>
          </a:prstGeom>
        </p:spPr>
      </p:pic>
      <p:sp>
        <p:nvSpPr>
          <p:cNvPr id="4" name="Shape 2704"/>
          <p:cNvSpPr/>
          <p:nvPr/>
        </p:nvSpPr>
        <p:spPr>
          <a:xfrm>
            <a:off x="8071860" y="0"/>
            <a:ext cx="4118284" cy="6858000"/>
          </a:xfrm>
          <a:prstGeom prst="rect">
            <a:avLst/>
          </a:prstGeom>
          <a:solidFill>
            <a:srgbClr val="1485C8">
              <a:alpha val="91000"/>
            </a:srgbClr>
          </a:solidFill>
          <a:ln w="12700">
            <a:miter lim="400000"/>
          </a:ln>
        </p:spPr>
        <p:txBody>
          <a:bodyPr lIns="50800" tIns="50800" rIns="50800" bIns="50800" anchor="ctr"/>
          <a:lstStyle/>
          <a:p>
            <a:pPr algn="ctr">
              <a:lnSpc>
                <a:spcPct val="100000"/>
              </a:lnSpc>
              <a:defRPr sz="3200">
                <a:solidFill>
                  <a:srgbClr val="FFFFFF"/>
                </a:solidFill>
              </a:defRPr>
            </a:pPr>
            <a:endParaRPr sz="2000" dirty="0"/>
          </a:p>
        </p:txBody>
      </p:sp>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grpSp>
        <p:nvGrpSpPr>
          <p:cNvPr id="21" name="Group 20">
            <a:extLst>
              <a:ext uri="{FF2B5EF4-FFF2-40B4-BE49-F238E27FC236}">
                <a16:creationId xmlns:a16="http://schemas.microsoft.com/office/drawing/2014/main" id="{A6E7E710-C6F9-EA44-83DA-6A41BD6BCE97}"/>
              </a:ext>
            </a:extLst>
          </p:cNvPr>
          <p:cNvGrpSpPr/>
          <p:nvPr/>
        </p:nvGrpSpPr>
        <p:grpSpPr>
          <a:xfrm>
            <a:off x="8520593" y="1186604"/>
            <a:ext cx="3581107" cy="4667648"/>
            <a:chOff x="8520593" y="905252"/>
            <a:chExt cx="3581107" cy="4667648"/>
          </a:xfrm>
        </p:grpSpPr>
        <p:sp>
          <p:nvSpPr>
            <p:cNvPr id="7" name="Shape 2711"/>
            <p:cNvSpPr/>
            <p:nvPr/>
          </p:nvSpPr>
          <p:spPr>
            <a:xfrm>
              <a:off x="8868848" y="4645879"/>
              <a:ext cx="2473474" cy="927021"/>
            </a:xfrm>
            <a:prstGeom prst="rect">
              <a:avLst/>
            </a:prstGeom>
            <a:ln w="12700">
              <a:miter lim="400000"/>
            </a:ln>
            <a:extLst>
              <a:ext uri="{C572A759-6A51-4108-AA02-DFA0A04FC94B}">
                <ma14:wrappingTextBoxFlag xmlns:ma14="http://schemas.microsoft.com/office/mac/drawingml/2011/main" xmlns="" val="1"/>
              </a:ext>
            </a:extLst>
          </p:spPr>
          <p:txBody>
            <a:bodyPr lIns="48766" tIns="48766" rIns="48766" bIns="48766" anchor="ctr"/>
            <a:lstStyle>
              <a:lvl1pPr>
                <a:spcBef>
                  <a:spcPts val="5900"/>
                </a:spcBef>
                <a:defRPr sz="12000" spc="600">
                  <a:solidFill>
                    <a:srgbClr val="EBEBEB"/>
                  </a:solidFill>
                  <a:latin typeface="Montserrat Light"/>
                  <a:ea typeface="Montserrat Light"/>
                  <a:cs typeface="Montserrat Light"/>
                  <a:sym typeface="Montserrat Light"/>
                </a:defRPr>
              </a:lvl1pPr>
            </a:lstStyle>
            <a:p>
              <a:r>
                <a:rPr lang="en-US" sz="8000" b="1" spc="-300" dirty="0">
                  <a:latin typeface="Arial" panose="020B0604020202020204" pitchFamily="34" charset="0"/>
                  <a:cs typeface="Arial" panose="020B0604020202020204" pitchFamily="34" charset="0"/>
                </a:rPr>
                <a:t>9.8</a:t>
              </a:r>
              <a:endParaRPr sz="8000" b="1" spc="-15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A552464-7AEA-1A42-B6DC-2E9C46F105B3}"/>
                </a:ext>
              </a:extLst>
            </p:cNvPr>
            <p:cNvGrpSpPr/>
            <p:nvPr/>
          </p:nvGrpSpPr>
          <p:grpSpPr>
            <a:xfrm>
              <a:off x="8520593" y="3381090"/>
              <a:ext cx="3579934" cy="1016001"/>
              <a:chOff x="8520593" y="3381090"/>
              <a:chExt cx="3579934" cy="1016001"/>
            </a:xfrm>
          </p:grpSpPr>
          <p:sp>
            <p:nvSpPr>
              <p:cNvPr id="15" name="Shape 2710">
                <a:extLst>
                  <a:ext uri="{FF2B5EF4-FFF2-40B4-BE49-F238E27FC236}">
                    <a16:creationId xmlns:a16="http://schemas.microsoft.com/office/drawing/2014/main" id="{882EB7F5-C80A-C040-8CC6-783EEF231DFF}"/>
                  </a:ext>
                </a:extLst>
              </p:cNvPr>
              <p:cNvSpPr/>
              <p:nvPr/>
            </p:nvSpPr>
            <p:spPr>
              <a:xfrm>
                <a:off x="9627053" y="3848101"/>
                <a:ext cx="2473474" cy="381001"/>
              </a:xfrm>
              <a:prstGeom prst="rect">
                <a:avLst/>
              </a:prstGeom>
              <a:ln w="12700">
                <a:miter lim="400000"/>
              </a:ln>
              <a:extLst>
                <a:ext uri="{C572A759-6A51-4108-AA02-DFA0A04FC94B}">
                  <ma14:wrappingTextBoxFlag xmlns:ma14="http://schemas.microsoft.com/office/mac/drawingml/2011/main" xmlns="" val="1"/>
                </a:ext>
              </a:extLst>
            </p:spPr>
            <p:txBody>
              <a:bodyPr lIns="48766" tIns="48766" rIns="48766" bIns="48766" anchor="ctr"/>
              <a:lstStyle>
                <a:lvl1pPr>
                  <a:spcBef>
                    <a:spcPts val="5900"/>
                  </a:spcBef>
                  <a:defRPr spc="150">
                    <a:solidFill>
                      <a:srgbClr val="FFFFFF"/>
                    </a:solidFill>
                    <a:latin typeface="Montserrat"/>
                    <a:ea typeface="Montserrat"/>
                    <a:cs typeface="Montserrat"/>
                    <a:sym typeface="Montserrat"/>
                  </a:defRPr>
                </a:lvl1pPr>
              </a:lstStyle>
              <a:p>
                <a:r>
                  <a:rPr lang="en-US" sz="3200" dirty="0">
                    <a:latin typeface="Arial" panose="020B0604020202020204" pitchFamily="34" charset="0"/>
                    <a:cs typeface="Arial" panose="020B0604020202020204" pitchFamily="34" charset="0"/>
                  </a:rPr>
                  <a:t>billion</a:t>
                </a:r>
                <a:endParaRPr sz="3200" dirty="0">
                  <a:latin typeface="Arial" panose="020B0604020202020204" pitchFamily="34" charset="0"/>
                  <a:cs typeface="Arial" panose="020B0604020202020204" pitchFamily="34" charset="0"/>
                </a:endParaRPr>
              </a:p>
            </p:txBody>
          </p:sp>
          <p:sp>
            <p:nvSpPr>
              <p:cNvPr id="16" name="Shape 2711">
                <a:extLst>
                  <a:ext uri="{FF2B5EF4-FFF2-40B4-BE49-F238E27FC236}">
                    <a16:creationId xmlns:a16="http://schemas.microsoft.com/office/drawing/2014/main" id="{652873F2-E665-5A43-B5F3-56461EC03ED3}"/>
                  </a:ext>
                </a:extLst>
              </p:cNvPr>
              <p:cNvSpPr/>
              <p:nvPr/>
            </p:nvSpPr>
            <p:spPr>
              <a:xfrm>
                <a:off x="8520593" y="3381090"/>
                <a:ext cx="2473474" cy="1016001"/>
              </a:xfrm>
              <a:prstGeom prst="rect">
                <a:avLst/>
              </a:prstGeom>
              <a:ln w="12700">
                <a:miter lim="400000"/>
              </a:ln>
              <a:extLst>
                <a:ext uri="{C572A759-6A51-4108-AA02-DFA0A04FC94B}">
                  <ma14:wrappingTextBoxFlag xmlns:ma14="http://schemas.microsoft.com/office/mac/drawingml/2011/main" xmlns="" val="1"/>
                </a:ext>
              </a:extLst>
            </p:spPr>
            <p:txBody>
              <a:bodyPr lIns="48766" tIns="48766" rIns="48766" bIns="48766" anchor="ctr"/>
              <a:lstStyle>
                <a:lvl1pPr>
                  <a:spcBef>
                    <a:spcPts val="5900"/>
                  </a:spcBef>
                  <a:defRPr sz="12000" spc="600">
                    <a:solidFill>
                      <a:srgbClr val="EBEBEB"/>
                    </a:solidFill>
                    <a:latin typeface="Montserrat Light"/>
                    <a:ea typeface="Montserrat Light"/>
                    <a:cs typeface="Montserrat Light"/>
                    <a:sym typeface="Montserrat Light"/>
                  </a:defRPr>
                </a:lvl1pPr>
              </a:lstStyle>
              <a:p>
                <a:r>
                  <a:rPr lang="en-US" sz="6000" b="1" spc="-300" dirty="0">
                    <a:latin typeface="Arial" panose="020B0604020202020204" pitchFamily="34" charset="0"/>
                    <a:cs typeface="Arial" panose="020B0604020202020204" pitchFamily="34" charset="0"/>
                  </a:rPr>
                  <a:t>7</a:t>
                </a:r>
                <a:r>
                  <a:rPr lang="en-US" sz="6000" b="1" spc="-150" dirty="0">
                    <a:latin typeface="Arial" panose="020B0604020202020204" pitchFamily="34" charset="0"/>
                    <a:cs typeface="Arial" panose="020B0604020202020204" pitchFamily="34" charset="0"/>
                  </a:rPr>
                  <a:t>.6</a:t>
                </a:r>
                <a:endParaRPr sz="6000" b="1" spc="-150" dirty="0">
                  <a:latin typeface="Arial" panose="020B0604020202020204" pitchFamily="34" charset="0"/>
                  <a:cs typeface="Arial" panose="020B0604020202020204" pitchFamily="34" charset="0"/>
                </a:endParaRPr>
              </a:p>
            </p:txBody>
          </p:sp>
        </p:grpSp>
        <p:sp>
          <p:nvSpPr>
            <p:cNvPr id="17"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249EA325-4ABD-8044-943F-14998BBCEFD9}"/>
                </a:ext>
              </a:extLst>
            </p:cNvPr>
            <p:cNvSpPr txBox="1"/>
            <p:nvPr/>
          </p:nvSpPr>
          <p:spPr>
            <a:xfrm>
              <a:off x="8520593" y="905252"/>
              <a:ext cx="2788551" cy="2554545"/>
            </a:xfrm>
            <a:prstGeom prst="rect">
              <a:avLst/>
            </a:prstGeom>
            <a:noFill/>
          </p:spPr>
          <p:txBody>
            <a:bodyPr wrap="square" rtlCol="0">
              <a:spAutoFit/>
            </a:bodyPr>
            <a:lstStyle/>
            <a:p>
              <a: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t>In 30 years, the world population </a:t>
              </a:r>
              <a:b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t>will increase from</a:t>
              </a:r>
              <a:endParaRPr lang="en-US" altLang="zh-CN" sz="3200" b="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sp>
          <p:nvSpPr>
            <p:cNvPr id="19"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63562A2D-117C-DF42-B86E-CA7038812A50}"/>
                </a:ext>
              </a:extLst>
            </p:cNvPr>
            <p:cNvSpPr txBox="1"/>
            <p:nvPr/>
          </p:nvSpPr>
          <p:spPr>
            <a:xfrm>
              <a:off x="9313149" y="4181602"/>
              <a:ext cx="2788551" cy="584775"/>
            </a:xfrm>
            <a:prstGeom prst="rect">
              <a:avLst/>
            </a:prstGeom>
            <a:noFill/>
          </p:spPr>
          <p:txBody>
            <a:bodyPr wrap="square" rtlCol="0">
              <a:spAutoFit/>
            </a:bodyPr>
            <a:lstStyle/>
            <a:p>
              <a: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t>to</a:t>
              </a:r>
              <a:endParaRPr lang="en-US" altLang="zh-CN" sz="3200" b="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grpSp>
      <p:sp>
        <p:nvSpPr>
          <p:cNvPr id="20" name="Shape 2710">
            <a:extLst>
              <a:ext uri="{FF2B5EF4-FFF2-40B4-BE49-F238E27FC236}">
                <a16:creationId xmlns:a16="http://schemas.microsoft.com/office/drawing/2014/main" id="{C4C94F35-F595-354E-867C-F50D9EC46057}"/>
              </a:ext>
            </a:extLst>
          </p:cNvPr>
          <p:cNvSpPr/>
          <p:nvPr/>
        </p:nvSpPr>
        <p:spPr>
          <a:xfrm>
            <a:off x="10301388" y="5414636"/>
            <a:ext cx="2473474" cy="381001"/>
          </a:xfrm>
          <a:prstGeom prst="rect">
            <a:avLst/>
          </a:prstGeom>
          <a:ln w="12700">
            <a:miter lim="400000"/>
          </a:ln>
          <a:extLst>
            <a:ext uri="{C572A759-6A51-4108-AA02-DFA0A04FC94B}">
              <ma14:wrappingTextBoxFlag xmlns:ma14="http://schemas.microsoft.com/office/mac/drawingml/2011/main" xmlns="" val="1"/>
            </a:ext>
          </a:extLst>
        </p:spPr>
        <p:txBody>
          <a:bodyPr lIns="48766" tIns="48766" rIns="48766" bIns="48766" anchor="ctr"/>
          <a:lstStyle>
            <a:lvl1pPr>
              <a:spcBef>
                <a:spcPts val="5900"/>
              </a:spcBef>
              <a:defRPr spc="150">
                <a:solidFill>
                  <a:srgbClr val="FFFFFF"/>
                </a:solidFill>
                <a:latin typeface="Montserrat"/>
                <a:ea typeface="Montserrat"/>
                <a:cs typeface="Montserrat"/>
                <a:sym typeface="Montserrat"/>
              </a:defRPr>
            </a:lvl1pPr>
          </a:lstStyle>
          <a:p>
            <a:r>
              <a:rPr lang="en-US" sz="3200" b="1" dirty="0">
                <a:latin typeface="Arial" panose="020B0604020202020204" pitchFamily="34" charset="0"/>
                <a:cs typeface="Arial" panose="020B0604020202020204" pitchFamily="34" charset="0"/>
              </a:rPr>
              <a:t>billion</a:t>
            </a:r>
            <a:endParaRPr sz="3200" b="1"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D98434E-8886-564C-AF78-E7E83CE6A30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7728" t="-330886"/>
          <a:stretch/>
        </p:blipFill>
        <p:spPr>
          <a:xfrm rot="5400000" flipH="1" flipV="1">
            <a:off x="-1212773" y="1212773"/>
            <a:ext cx="6858001" cy="4432456"/>
          </a:xfrm>
          <a:prstGeom prst="rect">
            <a:avLst/>
          </a:prstGeom>
        </p:spPr>
      </p:pic>
      <p:sp>
        <p:nvSpPr>
          <p:cNvPr id="12"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p:cNvSpPr txBox="1"/>
          <p:nvPr/>
        </p:nvSpPr>
        <p:spPr>
          <a:xfrm>
            <a:off x="415636" y="2140012"/>
            <a:ext cx="3427835" cy="2585323"/>
          </a:xfrm>
          <a:prstGeom prst="rect">
            <a:avLst/>
          </a:prstGeom>
          <a:noFill/>
        </p:spPr>
        <p:txBody>
          <a:bodyPr wrap="square" rtlCol="0">
            <a:spAutoFit/>
          </a:bodyPr>
          <a:lstStyle/>
          <a:p>
            <a:r>
              <a:rPr lang="en-US" altLang="zh-CN" sz="5400" dirty="0">
                <a:latin typeface="Arial" panose="020B0604020202020204" pitchFamily="34" charset="0"/>
                <a:ea typeface="Dotum" panose="020B0600000101010101" pitchFamily="34" charset="-127"/>
                <a:cs typeface="Arial" panose="020B0604020202020204" pitchFamily="34" charset="0"/>
              </a:rPr>
              <a:t>Feeding a Growing Population</a:t>
            </a:r>
            <a:endParaRPr lang="en-US" altLang="zh-CN" sz="5400" b="0" spc="0" dirty="0">
              <a:latin typeface="Arial" panose="020B0604020202020204" pitchFamily="34" charset="0"/>
              <a:ea typeface="Dotum" panose="020B0600000101010101" pitchFamily="34" charset="-127"/>
              <a:cs typeface="Arial" panose="020B0604020202020204" pitchFamily="34" charset="0"/>
            </a:endParaRPr>
          </a:p>
        </p:txBody>
      </p:sp>
      <p:pic>
        <p:nvPicPr>
          <p:cNvPr id="18" name="Picture 17">
            <a:extLst>
              <a:ext uri="{FF2B5EF4-FFF2-40B4-BE49-F238E27FC236}">
                <a16:creationId xmlns:a16="http://schemas.microsoft.com/office/drawing/2014/main" id="{56E73184-5638-B845-B436-F51B47FAF399}"/>
              </a:ext>
            </a:extLst>
          </p:cNvPr>
          <p:cNvPicPr>
            <a:picLocks noChangeAspect="1"/>
          </p:cNvPicPr>
          <p:nvPr/>
        </p:nvPicPr>
        <p:blipFill>
          <a:blip r:embed="rId5"/>
          <a:stretch>
            <a:fillRect/>
          </a:stretch>
        </p:blipFill>
        <p:spPr>
          <a:xfrm>
            <a:off x="10645781" y="6297953"/>
            <a:ext cx="1330398" cy="409810"/>
          </a:xfrm>
          <a:prstGeom prst="rect">
            <a:avLst/>
          </a:prstGeom>
        </p:spPr>
      </p:pic>
    </p:spTree>
    <p:extLst>
      <p:ext uri="{BB962C8B-B14F-4D97-AF65-F5344CB8AC3E}">
        <p14:creationId xmlns:p14="http://schemas.microsoft.com/office/powerpoint/2010/main" val="58714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le of food&#10;&#10;Description automatically generated">
            <a:extLst>
              <a:ext uri="{FF2B5EF4-FFF2-40B4-BE49-F238E27FC236}">
                <a16:creationId xmlns:a16="http://schemas.microsoft.com/office/drawing/2014/main" id="{9C390647-EA70-404A-8B90-D5E711CFF2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16304" y="0"/>
            <a:ext cx="7967458" cy="6858000"/>
          </a:xfrm>
          <a:prstGeom prst="rect">
            <a:avLst/>
          </a:prstGeom>
        </p:spPr>
      </p:pic>
      <p:sp>
        <p:nvSpPr>
          <p:cNvPr id="4" name="Shape 2704"/>
          <p:cNvSpPr/>
          <p:nvPr/>
        </p:nvSpPr>
        <p:spPr>
          <a:xfrm>
            <a:off x="4204580" y="0"/>
            <a:ext cx="4118284" cy="6858000"/>
          </a:xfrm>
          <a:prstGeom prst="rect">
            <a:avLst/>
          </a:prstGeom>
          <a:solidFill>
            <a:srgbClr val="1485C8">
              <a:alpha val="91000"/>
            </a:srgbClr>
          </a:solidFill>
          <a:ln w="12700">
            <a:miter lim="400000"/>
          </a:ln>
        </p:spPr>
        <p:txBody>
          <a:bodyPr lIns="50800" tIns="50800" rIns="50800" bIns="50800" anchor="ctr"/>
          <a:lstStyle/>
          <a:p>
            <a:pPr algn="ctr">
              <a:lnSpc>
                <a:spcPct val="100000"/>
              </a:lnSpc>
              <a:defRPr sz="3200">
                <a:solidFill>
                  <a:srgbClr val="FFFFFF"/>
                </a:solidFill>
              </a:defRPr>
            </a:pPr>
            <a:endParaRPr sz="2000" dirty="0"/>
          </a:p>
        </p:txBody>
      </p:sp>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7"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249EA325-4ABD-8044-943F-14998BBCEFD9}"/>
              </a:ext>
            </a:extLst>
          </p:cNvPr>
          <p:cNvSpPr txBox="1"/>
          <p:nvPr/>
        </p:nvSpPr>
        <p:spPr>
          <a:xfrm>
            <a:off x="4738255" y="1413063"/>
            <a:ext cx="3338945" cy="4031873"/>
          </a:xfrm>
          <a:prstGeom prst="rect">
            <a:avLst/>
          </a:prstGeom>
          <a:noFill/>
        </p:spPr>
        <p:txBody>
          <a:bodyPr wrap="square" rtlCol="0">
            <a:spAutoFit/>
          </a:bodyPr>
          <a:lstStyle/>
          <a:p>
            <a: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t>Each acre on </a:t>
            </a:r>
            <a:b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t>the average American </a:t>
            </a:r>
            <a:b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t>potato farm produces </a:t>
            </a:r>
            <a:b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t>enough potatoes to feed </a:t>
            </a:r>
            <a:b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3200" dirty="0">
                <a:solidFill>
                  <a:schemeClr val="bg1"/>
                </a:solidFill>
                <a:latin typeface="Arial" panose="020B0604020202020204" pitchFamily="34" charset="0"/>
                <a:ea typeface="Dotum" panose="020B0600000101010101" pitchFamily="34" charset="-127"/>
                <a:cs typeface="Arial" panose="020B0604020202020204" pitchFamily="34" charset="0"/>
              </a:rPr>
              <a:t>388 people.</a:t>
            </a:r>
            <a:endParaRPr lang="en-US" altLang="zh-CN" sz="3200" b="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sp>
        <p:nvSpPr>
          <p:cNvPr id="9"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DDD3678B-810C-D246-9FF3-332CFE5C26E4}"/>
              </a:ext>
            </a:extLst>
          </p:cNvPr>
          <p:cNvSpPr txBox="1"/>
          <p:nvPr/>
        </p:nvSpPr>
        <p:spPr>
          <a:xfrm>
            <a:off x="441925" y="2140012"/>
            <a:ext cx="3499788" cy="2585323"/>
          </a:xfrm>
          <a:prstGeom prst="rect">
            <a:avLst/>
          </a:prstGeom>
          <a:noFill/>
        </p:spPr>
        <p:txBody>
          <a:bodyPr wrap="square" rtlCol="0">
            <a:spAutoFit/>
          </a:bodyPr>
          <a:lstStyle/>
          <a:p>
            <a:r>
              <a:rPr lang="en-US" altLang="zh-CN" sz="5400" dirty="0">
                <a:latin typeface="Arial" panose="020B0604020202020204" pitchFamily="34" charset="0"/>
                <a:ea typeface="Dotum" panose="020B0600000101010101" pitchFamily="34" charset="-127"/>
                <a:cs typeface="Arial" panose="020B0604020202020204" pitchFamily="34" charset="0"/>
              </a:rPr>
              <a:t>Feeding a Growing Population</a:t>
            </a:r>
            <a:endParaRPr lang="en-US" altLang="zh-CN" sz="5400" spc="0" dirty="0">
              <a:latin typeface="Arial" panose="020B0604020202020204" pitchFamily="34" charset="0"/>
              <a:ea typeface="Dotum" panose="020B0600000101010101" pitchFamily="34" charset="-127"/>
              <a:cs typeface="Arial" panose="020B0604020202020204" pitchFamily="34" charset="0"/>
            </a:endParaRPr>
          </a:p>
        </p:txBody>
      </p:sp>
      <p:pic>
        <p:nvPicPr>
          <p:cNvPr id="10" name="Picture 9">
            <a:extLst>
              <a:ext uri="{FF2B5EF4-FFF2-40B4-BE49-F238E27FC236}">
                <a16:creationId xmlns:a16="http://schemas.microsoft.com/office/drawing/2014/main" id="{9BE712B2-4AAA-DF4F-8449-ADC37DD6B9F3}"/>
              </a:ext>
            </a:extLst>
          </p:cNvPr>
          <p:cNvPicPr>
            <a:picLocks noChangeAspect="1"/>
          </p:cNvPicPr>
          <p:nvPr/>
        </p:nvPicPr>
        <p:blipFill>
          <a:blip r:embed="rId4"/>
          <a:stretch>
            <a:fillRect/>
          </a:stretch>
        </p:blipFill>
        <p:spPr>
          <a:xfrm>
            <a:off x="10645781" y="6297953"/>
            <a:ext cx="1330398" cy="409810"/>
          </a:xfrm>
          <a:prstGeom prst="rect">
            <a:avLst/>
          </a:prstGeom>
        </p:spPr>
      </p:pic>
    </p:spTree>
    <p:extLst>
      <p:ext uri="{BB962C8B-B14F-4D97-AF65-F5344CB8AC3E}">
        <p14:creationId xmlns:p14="http://schemas.microsoft.com/office/powerpoint/2010/main" val="341990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bed, chair, sitting&#10;&#10;Description automatically generated">
            <a:extLst>
              <a:ext uri="{FF2B5EF4-FFF2-40B4-BE49-F238E27FC236}">
                <a16:creationId xmlns:a16="http://schemas.microsoft.com/office/drawing/2014/main" id="{32B1C1BA-FE55-E74D-8DDA-A77B305687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5730" y="1793632"/>
            <a:ext cx="10615992" cy="4255476"/>
          </a:xfrm>
          <a:prstGeom prst="rect">
            <a:avLst/>
          </a:prstGeom>
        </p:spPr>
      </p:pic>
      <p:sp>
        <p:nvSpPr>
          <p:cNvPr id="22" name="矩形 21"/>
          <p:cNvSpPr/>
          <p:nvPr/>
        </p:nvSpPr>
        <p:spPr>
          <a:xfrm>
            <a:off x="825731" y="1793631"/>
            <a:ext cx="3538664" cy="4255476"/>
          </a:xfrm>
          <a:prstGeom prst="rect">
            <a:avLst/>
          </a:prstGeom>
          <a:solidFill>
            <a:srgbClr val="1485C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23"/>
          <p:cNvSpPr/>
          <p:nvPr/>
        </p:nvSpPr>
        <p:spPr>
          <a:xfrm>
            <a:off x="7903058" y="1793631"/>
            <a:ext cx="3538664" cy="4255476"/>
          </a:xfrm>
          <a:prstGeom prst="rect">
            <a:avLst/>
          </a:prstGeom>
          <a:solidFill>
            <a:srgbClr val="1485C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e7d195523061f1c0" descr="e7d195523061f1c0205959036996ad55c215b892a7aac5c0B9ADEF7896FB48F2EF97163A2DE1401E1875DEDC438B7864AD24CA23553DBBBD975DAF4CAD4A2592689FFB6CEE59FFA55B2702D0E5EE29CDD25307400CCE91A18DFB9A0C23EE74F3B3B2CF89DFD02C159100ABD12EDEA6221F93B3C4EB4CDA2D4988D4EEC3241C26F944A2CF2836E7FD" hidden="1"/>
          <p:cNvSpPr txBox="1"/>
          <p:nvPr/>
        </p:nvSpPr>
        <p:spPr>
          <a:xfrm>
            <a:off x="-355600" y="1803400"/>
            <a:ext cx="293927" cy="1016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e7d195523061f1c0205959036996ad55c215b892a7aac5c0B9ADEF7896FB48F2EF97163A2DE1401E1875DEDC438B7864AD24CA23553DBBBD975DAF4CAD4A2592689FFB6CEE59FFA55B2702D0E5EE29CDD25307400CCE91A18DFB9A0C23EE74F3B3B2CF89DFD02C159100ABD12EDEA6221F93B3C4EB4CDA2D4988D4EEC3241C26F944A2CF2836E7FD</a:t>
            </a:r>
            <a:endParaRPr lang="zh-CN" altLang="en-US" sz="100"/>
          </a:p>
        </p:txBody>
      </p:sp>
      <p:sp>
        <p:nvSpPr>
          <p:cNvPr id="19"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5A15013F-042B-4B46-ABC5-A5BCC2665813}"/>
              </a:ext>
            </a:extLst>
          </p:cNvPr>
          <p:cNvSpPr txBox="1"/>
          <p:nvPr/>
        </p:nvSpPr>
        <p:spPr>
          <a:xfrm>
            <a:off x="1298665" y="2767207"/>
            <a:ext cx="2592795" cy="2308324"/>
          </a:xfrm>
          <a:prstGeom prst="rect">
            <a:avLst/>
          </a:prstGeom>
          <a:noFill/>
        </p:spPr>
        <p:txBody>
          <a:bodyPr wrap="square" rtlCol="0">
            <a:spAutoFit/>
          </a:bodyPr>
          <a:lstStyle/>
          <a:p>
            <a: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t>The land required to produce 126,000 pounds of potatoes is disappearing </a:t>
            </a:r>
            <a:b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400" b="1" dirty="0">
                <a:solidFill>
                  <a:schemeClr val="bg1"/>
                </a:solidFill>
                <a:latin typeface="Arial" panose="020B0604020202020204" pitchFamily="34" charset="0"/>
                <a:ea typeface="Dotum" panose="020B0600000101010101" pitchFamily="34" charset="-127"/>
                <a:cs typeface="Arial" panose="020B0604020202020204" pitchFamily="34" charset="0"/>
              </a:rPr>
              <a:t>every minute.</a:t>
            </a:r>
            <a:endParaRPr lang="en-US" altLang="zh-CN" sz="2400" b="1"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sp>
        <p:nvSpPr>
          <p:cNvPr id="36"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2CAA994F-A0AC-3646-A42E-96634E1873BA}"/>
              </a:ext>
            </a:extLst>
          </p:cNvPr>
          <p:cNvSpPr txBox="1"/>
          <p:nvPr/>
        </p:nvSpPr>
        <p:spPr>
          <a:xfrm>
            <a:off x="778839" y="670192"/>
            <a:ext cx="10615992" cy="923330"/>
          </a:xfrm>
          <a:prstGeom prst="rect">
            <a:avLst/>
          </a:prstGeom>
          <a:noFill/>
        </p:spPr>
        <p:txBody>
          <a:bodyPr wrap="square" rtlCol="0">
            <a:spAutoFit/>
          </a:bodyPr>
          <a:lstStyle/>
          <a:p>
            <a:pPr algn="ctr"/>
            <a:r>
              <a:rPr lang="en-US" altLang="zh-CN" sz="5400" dirty="0">
                <a:latin typeface="Arial" panose="020B0604020202020204" pitchFamily="34" charset="0"/>
                <a:ea typeface="Dotum" panose="020B0600000101010101" pitchFamily="34" charset="-127"/>
                <a:cs typeface="Arial" panose="020B0604020202020204" pitchFamily="34" charset="0"/>
              </a:rPr>
              <a:t>Feeding a Growing Population</a:t>
            </a:r>
            <a:endParaRPr lang="en-US" altLang="zh-CN" sz="5400" b="0" spc="0" dirty="0">
              <a:latin typeface="Arial" panose="020B0604020202020204" pitchFamily="34" charset="0"/>
              <a:ea typeface="Dotum" panose="020B0600000101010101" pitchFamily="34" charset="-127"/>
              <a:cs typeface="Arial" panose="020B0604020202020204" pitchFamily="34" charset="0"/>
            </a:endParaRPr>
          </a:p>
        </p:txBody>
      </p:sp>
      <p:sp>
        <p:nvSpPr>
          <p:cNvPr id="37" name="TextBox 2" descr="e7d195523061f1c0205959036996ad55c215b892a7aac5c0B9ADEF7896FB48F2EF97163A2DE1401E1875DEDC438B7864AD24CA23553DBBBD975DAF4CAD4A2592689FFB6CEE59FFA55B2702D0E5EE29CDD25307400CCE91A18DFB9A0C23EE74F3B3B2CF89DFD02C159100ABD12EDEA6221F93B3C4EB4CDA2D4988D4EEC3241C26F944A2CF2836E7FD">
            <a:extLst>
              <a:ext uri="{FF2B5EF4-FFF2-40B4-BE49-F238E27FC236}">
                <a16:creationId xmlns:a16="http://schemas.microsoft.com/office/drawing/2014/main" id="{9293112D-6E52-144C-9291-A2AD9A40B748}"/>
              </a:ext>
            </a:extLst>
          </p:cNvPr>
          <p:cNvSpPr txBox="1"/>
          <p:nvPr/>
        </p:nvSpPr>
        <p:spPr>
          <a:xfrm>
            <a:off x="8296544" y="2767207"/>
            <a:ext cx="2691370" cy="2308324"/>
          </a:xfrm>
          <a:prstGeom prst="rect">
            <a:avLst/>
          </a:prstGeom>
          <a:noFill/>
        </p:spPr>
        <p:txBody>
          <a:bodyPr wrap="square" rtlCol="0">
            <a:spAutoFit/>
          </a:bodyPr>
          <a:lstStyle/>
          <a:p>
            <a: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t>In the next </a:t>
            </a:r>
            <a:b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br>
            <a:r>
              <a:rPr lang="en-US" altLang="zh-CN" sz="2400" dirty="0">
                <a:solidFill>
                  <a:schemeClr val="bg1"/>
                </a:solidFill>
                <a:latin typeface="Arial" panose="020B0604020202020204" pitchFamily="34" charset="0"/>
                <a:ea typeface="Dotum" panose="020B0600000101010101" pitchFamily="34" charset="-127"/>
                <a:cs typeface="Arial" panose="020B0604020202020204" pitchFamily="34" charset="0"/>
              </a:rPr>
              <a:t>30 years, we will need to produce 8,000 years’ worth of food to meet demand.</a:t>
            </a:r>
            <a:endParaRPr lang="en-US" altLang="zh-CN" sz="2400" b="0" spc="0" dirty="0">
              <a:solidFill>
                <a:schemeClr val="bg1"/>
              </a:solidFill>
              <a:latin typeface="Arial" panose="020B0604020202020204" pitchFamily="34" charset="0"/>
              <a:ea typeface="Dotum" panose="020B0600000101010101" pitchFamily="34" charset="-127"/>
              <a:cs typeface="Arial" panose="020B0604020202020204" pitchFamily="34" charset="0"/>
            </a:endParaRPr>
          </a:p>
        </p:txBody>
      </p:sp>
      <p:pic>
        <p:nvPicPr>
          <p:cNvPr id="10" name="Picture 9">
            <a:extLst>
              <a:ext uri="{FF2B5EF4-FFF2-40B4-BE49-F238E27FC236}">
                <a16:creationId xmlns:a16="http://schemas.microsoft.com/office/drawing/2014/main" id="{A82C5187-6B4E-F44F-A6B6-A1B2EAA3EC80}"/>
              </a:ext>
            </a:extLst>
          </p:cNvPr>
          <p:cNvPicPr>
            <a:picLocks noChangeAspect="1"/>
          </p:cNvPicPr>
          <p:nvPr/>
        </p:nvPicPr>
        <p:blipFill>
          <a:blip r:embed="rId4"/>
          <a:stretch>
            <a:fillRect/>
          </a:stretch>
        </p:blipFill>
        <p:spPr>
          <a:xfrm>
            <a:off x="10645964" y="6296162"/>
            <a:ext cx="1330393" cy="409809"/>
          </a:xfrm>
          <a:prstGeom prst="rect">
            <a:avLst/>
          </a:prstGeom>
        </p:spPr>
      </p:pic>
    </p:spTree>
    <p:extLst>
      <p:ext uri="{BB962C8B-B14F-4D97-AF65-F5344CB8AC3E}">
        <p14:creationId xmlns:p14="http://schemas.microsoft.com/office/powerpoint/2010/main" val="3264831939"/>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TotalTime>
  <Words>2291</Words>
  <Application>Microsoft Macintosh PowerPoint</Application>
  <PresentationFormat>Widescreen</PresentationFormat>
  <Paragraphs>212</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HelveticaNeueLT Pro 35 Th</vt:lpstr>
      <vt:lpstr>HelveticaNeueLT Pro 45 Lt</vt:lpstr>
      <vt:lpstr>HelveticaNeueLT Pro 65 Md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Mormann</dc:creator>
  <cp:lastModifiedBy>Novotny, Rebecca L.</cp:lastModifiedBy>
  <cp:revision>132</cp:revision>
  <dcterms:created xsi:type="dcterms:W3CDTF">2020-10-07T14:38:55Z</dcterms:created>
  <dcterms:modified xsi:type="dcterms:W3CDTF">2020-12-30T21:17:42Z</dcterms:modified>
</cp:coreProperties>
</file>